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52"/>
  </p:notesMasterIdLst>
  <p:sldIdLst>
    <p:sldId id="284" r:id="rId5"/>
    <p:sldId id="2142532331" r:id="rId6"/>
    <p:sldId id="2142532323" r:id="rId7"/>
    <p:sldId id="327" r:id="rId8"/>
    <p:sldId id="2142532326" r:id="rId9"/>
    <p:sldId id="2142532327" r:id="rId10"/>
    <p:sldId id="2142532328" r:id="rId11"/>
    <p:sldId id="2142532332" r:id="rId12"/>
    <p:sldId id="499" r:id="rId13"/>
    <p:sldId id="2142532329" r:id="rId14"/>
    <p:sldId id="2142532330" r:id="rId15"/>
    <p:sldId id="317" r:id="rId16"/>
    <p:sldId id="2142532333" r:id="rId17"/>
    <p:sldId id="2142532325" r:id="rId18"/>
    <p:sldId id="398" r:id="rId19"/>
    <p:sldId id="402" r:id="rId20"/>
    <p:sldId id="400" r:id="rId21"/>
    <p:sldId id="373" r:id="rId22"/>
    <p:sldId id="390" r:id="rId23"/>
    <p:sldId id="391" r:id="rId24"/>
    <p:sldId id="392" r:id="rId25"/>
    <p:sldId id="393" r:id="rId26"/>
    <p:sldId id="397" r:id="rId27"/>
    <p:sldId id="401" r:id="rId28"/>
    <p:sldId id="399" r:id="rId29"/>
    <p:sldId id="371" r:id="rId30"/>
    <p:sldId id="394" r:id="rId31"/>
    <p:sldId id="388" r:id="rId32"/>
    <p:sldId id="395" r:id="rId33"/>
    <p:sldId id="396" r:id="rId34"/>
    <p:sldId id="367" r:id="rId35"/>
    <p:sldId id="366" r:id="rId36"/>
    <p:sldId id="385" r:id="rId37"/>
    <p:sldId id="2142532320" r:id="rId38"/>
    <p:sldId id="2142532312" r:id="rId39"/>
    <p:sldId id="2142532322" r:id="rId40"/>
    <p:sldId id="389" r:id="rId41"/>
    <p:sldId id="324" r:id="rId42"/>
    <p:sldId id="383" r:id="rId43"/>
    <p:sldId id="386" r:id="rId44"/>
    <p:sldId id="376" r:id="rId45"/>
    <p:sldId id="379" r:id="rId46"/>
    <p:sldId id="382" r:id="rId47"/>
    <p:sldId id="384" r:id="rId48"/>
    <p:sldId id="257" r:id="rId49"/>
    <p:sldId id="303" r:id="rId50"/>
    <p:sldId id="304" r:id="rId5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1F1"/>
    <a:srgbClr val="9FC5FF"/>
    <a:srgbClr val="000000"/>
    <a:srgbClr val="062894"/>
    <a:srgbClr val="8E81ED"/>
    <a:srgbClr val="7E7EF0"/>
    <a:srgbClr val="9966FF"/>
    <a:srgbClr val="FFCC00"/>
    <a:srgbClr val="66CC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3610"/>
  </p:normalViewPr>
  <p:slideViewPr>
    <p:cSldViewPr snapToGrid="0" snapToObjects="1" showGuides="1">
      <p:cViewPr varScale="1">
        <p:scale>
          <a:sx n="113" d="100"/>
          <a:sy n="113" d="100"/>
        </p:scale>
        <p:origin x="629" y="86"/>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xalytics.com/lexablog/machine-learning-vs-natural-language-processing-part-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ibm.box.com/s/s0vxs3u00rcst8dpnnt2ui4nzxgq30o9"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ibm.box.com/s/efqzyeivtc2o1hra73y1rjgxkurrl5sk" TargetMode="External"/><Relationship Id="rId5" Type="http://schemas.openxmlformats.org/officeDocument/2006/relationships/hyperlink" Target="https://ibm.box.com/s/5485unpj7n6t6vjyum1q58vj01u5dqvl" TargetMode="External"/><Relationship Id="rId4" Type="http://schemas.openxmlformats.org/officeDocument/2006/relationships/hyperlink" Target="https://ibm.box.com/s/w0mqtebi9u2aphb3opkd565vq0osvnwk"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lexalytics.com/technology/categoriz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lexalytics.com/technology/summarization" TargetMode="External"/><Relationship Id="rId4" Type="http://schemas.openxmlformats.org/officeDocument/2006/relationships/hyperlink" Target="https://www.lexalytics.com/technology/sentimen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create the envelopes that make us look like a $500M company. Let everyone else tuck into that envelope, we can create a whole that is greater than the sum of its parts.- Wally</a:t>
            </a:r>
          </a:p>
          <a:p>
            <a:endParaRPr lang="en-US" dirty="0"/>
          </a:p>
        </p:txBody>
      </p:sp>
      <p:sp>
        <p:nvSpPr>
          <p:cNvPr id="4" name="Slide Number Placeholder 3"/>
          <p:cNvSpPr>
            <a:spLocks noGrp="1"/>
          </p:cNvSpPr>
          <p:nvPr>
            <p:ph type="sldNum" sz="quarter" idx="5"/>
          </p:nvPr>
        </p:nvSpPr>
        <p:spPr/>
        <p:txBody>
          <a:bodyPr/>
          <a:lstStyle/>
          <a:p>
            <a:fld id="{7814800A-9440-7947-ACFC-CC4FFB186543}" type="slidenum">
              <a:rPr lang="en-US" smtClean="0"/>
              <a:t>1</a:t>
            </a:fld>
            <a:endParaRPr lang="en-US"/>
          </a:p>
        </p:txBody>
      </p:sp>
    </p:spTree>
    <p:extLst>
      <p:ext uri="{BB962C8B-B14F-4D97-AF65-F5344CB8AC3E}">
        <p14:creationId xmlns:p14="http://schemas.microsoft.com/office/powerpoint/2010/main" val="1833658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2700" y="609600"/>
            <a:ext cx="6908800" cy="38862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7" name="Rectangle 2"/>
          <p:cNvSpPr>
            <a:spLocks noGrp="1" noChangeArrowheads="1"/>
          </p:cNvSpPr>
          <p:nvPr>
            <p:ph type="body" idx="1"/>
          </p:nvPr>
        </p:nvSpPr>
        <p:spPr>
          <a:xfrm>
            <a:off x="914400" y="4800600"/>
            <a:ext cx="5105400" cy="3657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3408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b="1" dirty="0"/>
              <a:t>Note to</a:t>
            </a:r>
            <a:r>
              <a:rPr lang="fr-FR" b="1" baseline="0" dirty="0"/>
              <a:t> trainer: </a:t>
            </a:r>
            <a:r>
              <a:rPr lang="fr-FR" baseline="0" dirty="0" err="1"/>
              <a:t>just</a:t>
            </a:r>
            <a:r>
              <a:rPr lang="fr-FR" baseline="0" dirty="0"/>
              <a:t> to have a </a:t>
            </a:r>
            <a:r>
              <a:rPr lang="fr-FR" baseline="0" dirty="0" err="1"/>
              <a:t>reminder</a:t>
            </a:r>
            <a:r>
              <a:rPr lang="fr-FR" baseline="0" dirty="0"/>
              <a:t> on </a:t>
            </a:r>
            <a:r>
              <a:rPr lang="fr-FR" baseline="0" dirty="0" err="1"/>
              <a:t>what</a:t>
            </a:r>
            <a:r>
              <a:rPr lang="fr-FR" baseline="0" dirty="0"/>
              <a:t> a </a:t>
            </a:r>
            <a:r>
              <a:rPr lang="fr-FR" baseline="0" dirty="0" err="1"/>
              <a:t>descriptor</a:t>
            </a:r>
            <a:r>
              <a:rPr lang="fr-FR" baseline="0" dirty="0"/>
              <a:t> </a:t>
            </a:r>
            <a:r>
              <a:rPr lang="fr-FR" baseline="0" dirty="0" err="1"/>
              <a:t>can</a:t>
            </a:r>
            <a:r>
              <a:rPr lang="fr-FR" baseline="0" dirty="0"/>
              <a:t> </a:t>
            </a:r>
            <a:r>
              <a:rPr lang="fr-FR" baseline="0" dirty="0" err="1"/>
              <a:t>be</a:t>
            </a:r>
            <a:r>
              <a:rPr lang="fr-FR" baseline="0" dirty="0"/>
              <a:t> and </a:t>
            </a:r>
            <a:r>
              <a:rPr lang="fr-FR" baseline="0" dirty="0" err="1"/>
              <a:t>what</a:t>
            </a:r>
            <a:r>
              <a:rPr lang="fr-FR" baseline="0" dirty="0"/>
              <a:t> are the </a:t>
            </a:r>
            <a:r>
              <a:rPr lang="fr-FR" baseline="0" dirty="0" err="1"/>
              <a:t>visual</a:t>
            </a:r>
            <a:r>
              <a:rPr lang="fr-FR" baseline="0" dirty="0"/>
              <a:t> clues </a:t>
            </a:r>
            <a:r>
              <a:rPr lang="fr-FR" baseline="0" dirty="0" err="1"/>
              <a:t>available</a:t>
            </a:r>
            <a:r>
              <a:rPr lang="fr-FR" baseline="0" dirty="0"/>
              <a:t>.</a:t>
            </a:r>
          </a:p>
          <a:p>
            <a:r>
              <a:rPr lang="fr-FR" baseline="0" dirty="0" err="1"/>
              <a:t>Emphasize</a:t>
            </a:r>
            <a:r>
              <a:rPr lang="fr-FR" baseline="0" dirty="0"/>
              <a:t> </a:t>
            </a:r>
            <a:r>
              <a:rPr lang="fr-FR" baseline="0" dirty="0" err="1"/>
              <a:t>each</a:t>
            </a:r>
            <a:r>
              <a:rPr lang="fr-FR" baseline="0" dirty="0"/>
              <a:t> time </a:t>
            </a:r>
            <a:r>
              <a:rPr lang="fr-FR" baseline="0" dirty="0" err="1"/>
              <a:t>that</a:t>
            </a:r>
            <a:r>
              <a:rPr lang="fr-FR" baseline="0" dirty="0"/>
              <a:t> concept </a:t>
            </a:r>
            <a:r>
              <a:rPr lang="fr-FR" baseline="0" dirty="0" err="1"/>
              <a:t>is</a:t>
            </a:r>
            <a:r>
              <a:rPr lang="fr-FR" baseline="0" dirty="0"/>
              <a:t> </a:t>
            </a:r>
            <a:r>
              <a:rPr lang="fr-FR" baseline="0" dirty="0" err="1"/>
              <a:t>preceded</a:t>
            </a:r>
            <a:r>
              <a:rPr lang="fr-FR" baseline="0" dirty="0"/>
              <a:t> by </a:t>
            </a:r>
            <a:r>
              <a:rPr lang="fr-FR" baseline="0" dirty="0" err="1"/>
              <a:t>blue</a:t>
            </a:r>
            <a:r>
              <a:rPr lang="fr-FR" baseline="0" dirty="0"/>
              <a:t> </a:t>
            </a:r>
            <a:r>
              <a:rPr lang="fr-FR" baseline="0" dirty="0" err="1"/>
              <a:t>pencil</a:t>
            </a:r>
            <a:r>
              <a:rPr lang="fr-FR" baseline="0" dirty="0"/>
              <a:t>, business </a:t>
            </a:r>
            <a:r>
              <a:rPr lang="fr-FR" baseline="0" dirty="0" err="1"/>
              <a:t>rule</a:t>
            </a:r>
            <a:r>
              <a:rPr lang="fr-FR" baseline="0" dirty="0"/>
              <a:t> </a:t>
            </a:r>
            <a:r>
              <a:rPr lang="fr-FR" baseline="0" dirty="0" err="1"/>
              <a:t>start</a:t>
            </a:r>
            <a:r>
              <a:rPr lang="fr-FR" baseline="0" dirty="0"/>
              <a:t> </a:t>
            </a:r>
            <a:r>
              <a:rPr lang="fr-FR" baseline="0" dirty="0" err="1"/>
              <a:t>with</a:t>
            </a:r>
            <a:r>
              <a:rPr lang="fr-FR" baseline="0" dirty="0"/>
              <a:t> fx…</a:t>
            </a:r>
          </a:p>
          <a:p>
            <a:r>
              <a:rPr lang="fr-FR" baseline="0" dirty="0"/>
              <a:t>Fx dealer | </a:t>
            </a:r>
            <a:r>
              <a:rPr lang="fr-FR" baseline="0" dirty="0" err="1"/>
              <a:t>dealership</a:t>
            </a:r>
            <a:r>
              <a:rPr lang="fr-FR" baseline="0" dirty="0"/>
              <a:t>: business </a:t>
            </a:r>
            <a:r>
              <a:rPr lang="fr-FR" baseline="0" dirty="0" err="1"/>
              <a:t>rule</a:t>
            </a:r>
            <a:r>
              <a:rPr lang="fr-FR" baseline="0" dirty="0"/>
              <a:t> </a:t>
            </a:r>
            <a:r>
              <a:rPr lang="fr-FR" baseline="0" dirty="0" err="1"/>
              <a:t>obtained</a:t>
            </a:r>
            <a:r>
              <a:rPr lang="fr-FR" baseline="0" dirty="0"/>
              <a:t> by concept </a:t>
            </a:r>
            <a:r>
              <a:rPr lang="fr-FR" baseline="0" dirty="0" err="1"/>
              <a:t>derivation</a:t>
            </a:r>
            <a:endParaRPr lang="fr-FR" baseline="0" dirty="0"/>
          </a:p>
          <a:p>
            <a:r>
              <a:rPr lang="fr-FR" baseline="0" dirty="0"/>
              <a:t>Fx service &amp; excellent: business </a:t>
            </a:r>
            <a:r>
              <a:rPr lang="fr-FR" baseline="0" dirty="0" err="1"/>
              <a:t>rule</a:t>
            </a:r>
            <a:r>
              <a:rPr lang="fr-FR" baseline="0" dirty="0"/>
              <a:t> made of concept service, </a:t>
            </a:r>
            <a:r>
              <a:rPr lang="fr-FR" baseline="0" dirty="0" err="1"/>
              <a:t>operator</a:t>
            </a:r>
            <a:r>
              <a:rPr lang="fr-FR" baseline="0" dirty="0"/>
              <a:t> AND (&amp;) and concept excellent.</a:t>
            </a:r>
          </a:p>
          <a:p>
            <a:pPr marL="0" marR="0" indent="0" algn="l" defTabSz="457200" rtl="0" eaLnBrk="0" fontAlgn="base" latinLnBrk="0" hangingPunct="0">
              <a:lnSpc>
                <a:spcPct val="100000"/>
              </a:lnSpc>
              <a:spcBef>
                <a:spcPct val="30000"/>
              </a:spcBef>
              <a:spcAft>
                <a:spcPct val="0"/>
              </a:spcAft>
              <a:buClr>
                <a:srgbClr val="000000"/>
              </a:buClr>
              <a:buSzPct val="100000"/>
              <a:buFont typeface="Arial" charset="0"/>
              <a:buNone/>
              <a:tabLst/>
              <a:defRPr/>
            </a:pPr>
            <a:r>
              <a:rPr lang="fr-FR" baseline="0" dirty="0"/>
              <a:t>Fx service &amp; !(</a:t>
            </a:r>
            <a:r>
              <a:rPr lang="fr-FR" baseline="0" dirty="0" err="1"/>
              <a:t>friendly</a:t>
            </a:r>
            <a:r>
              <a:rPr lang="fr-FR" baseline="0" dirty="0"/>
              <a:t>): business </a:t>
            </a:r>
            <a:r>
              <a:rPr lang="fr-FR" baseline="0" dirty="0" err="1"/>
              <a:t>rule</a:t>
            </a:r>
            <a:r>
              <a:rPr lang="fr-FR" baseline="0" dirty="0"/>
              <a:t> made of concept service, </a:t>
            </a:r>
            <a:r>
              <a:rPr lang="fr-FR" baseline="0" dirty="0" err="1"/>
              <a:t>operator</a:t>
            </a:r>
            <a:r>
              <a:rPr lang="fr-FR" baseline="0" dirty="0"/>
              <a:t> NOT (&amp;()) and concept </a:t>
            </a:r>
            <a:r>
              <a:rPr lang="fr-FR" baseline="0" dirty="0" err="1"/>
              <a:t>friendly</a:t>
            </a:r>
            <a:r>
              <a:rPr lang="fr-FR" baseline="0" dirty="0"/>
              <a:t>.</a:t>
            </a:r>
          </a:p>
          <a:p>
            <a:pPr marL="0" marR="0" indent="0" algn="l" defTabSz="457200" rtl="0" eaLnBrk="0" fontAlgn="base" latinLnBrk="0" hangingPunct="0">
              <a:lnSpc>
                <a:spcPct val="100000"/>
              </a:lnSpc>
              <a:spcBef>
                <a:spcPct val="30000"/>
              </a:spcBef>
              <a:spcAft>
                <a:spcPct val="0"/>
              </a:spcAft>
              <a:buClr>
                <a:srgbClr val="000000"/>
              </a:buClr>
              <a:buSzPct val="100000"/>
              <a:buFont typeface="Arial" charset="0"/>
              <a:buNone/>
              <a:tabLst/>
              <a:defRPr/>
            </a:pPr>
            <a:r>
              <a:rPr lang="fr-FR" baseline="0" dirty="0"/>
              <a:t>Fx [* service * &amp; !(&lt;</a:t>
            </a:r>
            <a:r>
              <a:rPr lang="fr-FR" baseline="0" dirty="0" err="1"/>
              <a:t>PositiveAttitude</a:t>
            </a:r>
            <a:r>
              <a:rPr lang="fr-FR" baseline="0" dirty="0"/>
              <a:t>&gt;)]: business </a:t>
            </a:r>
            <a:r>
              <a:rPr lang="fr-FR" baseline="0" dirty="0" err="1"/>
              <a:t>rule</a:t>
            </a:r>
            <a:r>
              <a:rPr lang="fr-FR" baseline="0" dirty="0"/>
              <a:t> made of a TLA pattern </a:t>
            </a:r>
            <a:r>
              <a:rPr lang="fr-FR" baseline="0" dirty="0" err="1"/>
              <a:t>where</a:t>
            </a:r>
            <a:r>
              <a:rPr lang="fr-FR" baseline="0" dirty="0"/>
              <a:t> </a:t>
            </a:r>
            <a:r>
              <a:rPr lang="fr-FR" baseline="0" dirty="0" err="1"/>
              <a:t>any</a:t>
            </a:r>
            <a:r>
              <a:rPr lang="fr-FR" baseline="0" dirty="0"/>
              <a:t> slot </a:t>
            </a:r>
            <a:r>
              <a:rPr lang="fr-FR" baseline="0" dirty="0" err="1"/>
              <a:t>contains</a:t>
            </a:r>
            <a:r>
              <a:rPr lang="fr-FR" baseline="0" dirty="0"/>
              <a:t> concept service and </a:t>
            </a:r>
            <a:r>
              <a:rPr lang="fr-FR" baseline="0" dirty="0" err="1"/>
              <a:t>any</a:t>
            </a:r>
            <a:r>
              <a:rPr lang="fr-FR" baseline="0" dirty="0"/>
              <a:t> slot </a:t>
            </a:r>
            <a:r>
              <a:rPr lang="fr-FR" baseline="0" dirty="0" err="1"/>
              <a:t>is</a:t>
            </a:r>
            <a:r>
              <a:rPr lang="fr-FR" baseline="0" dirty="0"/>
              <a:t> NOT type &lt;</a:t>
            </a:r>
            <a:r>
              <a:rPr lang="fr-FR" baseline="0" dirty="0" err="1"/>
              <a:t>PositiveAttitude</a:t>
            </a:r>
            <a:r>
              <a:rPr lang="fr-FR" baseline="0" dirty="0"/>
              <a:t>&gt;.</a:t>
            </a:r>
          </a:p>
          <a:p>
            <a:pPr marL="0" marR="0" indent="0" algn="l" defTabSz="457200" rtl="0" eaLnBrk="0" fontAlgn="base" latinLnBrk="0" hangingPunct="0">
              <a:lnSpc>
                <a:spcPct val="100000"/>
              </a:lnSpc>
              <a:spcBef>
                <a:spcPct val="30000"/>
              </a:spcBef>
              <a:spcAft>
                <a:spcPct val="0"/>
              </a:spcAft>
              <a:buClr>
                <a:srgbClr val="000000"/>
              </a:buClr>
              <a:buSzPct val="100000"/>
              <a:buFont typeface="Arial" charset="0"/>
              <a:buNone/>
              <a:tabLst/>
              <a:defRPr/>
            </a:pPr>
            <a:endParaRPr lang="fr-FR" baseline="0" dirty="0"/>
          </a:p>
          <a:p>
            <a:pPr marL="0" marR="0" indent="0" algn="l" defTabSz="457200" rtl="0" eaLnBrk="0" fontAlgn="base" latinLnBrk="0" hangingPunct="0">
              <a:lnSpc>
                <a:spcPct val="100000"/>
              </a:lnSpc>
              <a:spcBef>
                <a:spcPct val="30000"/>
              </a:spcBef>
              <a:spcAft>
                <a:spcPct val="0"/>
              </a:spcAft>
              <a:buClr>
                <a:srgbClr val="000000"/>
              </a:buClr>
              <a:buSzPct val="100000"/>
              <a:buFont typeface="Arial" charset="0"/>
              <a:buNone/>
              <a:tabLst/>
              <a:defRPr/>
            </a:pPr>
            <a:endParaRPr lang="fr-FR" baseline="0" dirty="0"/>
          </a:p>
          <a:p>
            <a:endParaRPr lang="fr-FR" baseline="0" dirty="0"/>
          </a:p>
          <a:p>
            <a:endParaRPr lang="en-US" dirty="0"/>
          </a:p>
        </p:txBody>
      </p:sp>
      <p:sp>
        <p:nvSpPr>
          <p:cNvPr id="4" name="Slide Number Placeholder 3"/>
          <p:cNvSpPr>
            <a:spLocks noGrp="1"/>
          </p:cNvSpPr>
          <p:nvPr>
            <p:ph type="sldNum" idx="10"/>
          </p:nvPr>
        </p:nvSpPr>
        <p:spPr/>
        <p:txBody>
          <a:bodyPr/>
          <a:lstStyle/>
          <a:p>
            <a:pPr>
              <a:defRPr/>
            </a:pPr>
            <a:fld id="{40514FD8-F14A-433D-A534-081E037C25D3}" type="slidenum">
              <a:rPr lang="en-GB" smtClean="0"/>
              <a:pPr>
                <a:defRPr/>
              </a:pPr>
              <a:t>12</a:t>
            </a:fld>
            <a:endParaRPr lang="en-GB"/>
          </a:p>
        </p:txBody>
      </p:sp>
    </p:spTree>
    <p:extLst>
      <p:ext uri="{BB962C8B-B14F-4D97-AF65-F5344CB8AC3E}">
        <p14:creationId xmlns:p14="http://schemas.microsoft.com/office/powerpoint/2010/main" val="124577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create the envelopes that make us look like a $500M company. Let everyone else tuck into that envelope, we can create a whole that is greater than the sum of its parts.- Wally</a:t>
            </a:r>
          </a:p>
          <a:p>
            <a:endParaRPr lang="en-US" dirty="0"/>
          </a:p>
        </p:txBody>
      </p:sp>
      <p:sp>
        <p:nvSpPr>
          <p:cNvPr id="4" name="Slide Number Placeholder 3"/>
          <p:cNvSpPr>
            <a:spLocks noGrp="1"/>
          </p:cNvSpPr>
          <p:nvPr>
            <p:ph type="sldNum" sz="quarter" idx="5"/>
          </p:nvPr>
        </p:nvSpPr>
        <p:spPr/>
        <p:txBody>
          <a:bodyPr/>
          <a:lstStyle/>
          <a:p>
            <a:fld id="{7814800A-9440-7947-ACFC-CC4FFB186543}" type="slidenum">
              <a:rPr lang="en-US" smtClean="0"/>
              <a:t>13</a:t>
            </a:fld>
            <a:endParaRPr lang="en-US"/>
          </a:p>
        </p:txBody>
      </p:sp>
    </p:spTree>
    <p:extLst>
      <p:ext uri="{BB962C8B-B14F-4D97-AF65-F5344CB8AC3E}">
        <p14:creationId xmlns:p14="http://schemas.microsoft.com/office/powerpoint/2010/main" val="4080986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900" kern="1200" dirty="0">
                <a:solidFill>
                  <a:schemeClr val="tx1"/>
                </a:solidFill>
                <a:effectLst/>
                <a:latin typeface="+mn-lt"/>
                <a:ea typeface="+mn-ea"/>
                <a:cs typeface="+mn-cs"/>
              </a:rPr>
              <a:t>Industry Stats - 90% of all the data in the world created in the last 24 months — avg 2.5 quintillion bytes/day — 90% of that is unstructured, texts, tweets, pictures, and videos (Griffith, 2018). </a:t>
            </a:r>
            <a:endParaRPr lang="en-CA" dirty="0"/>
          </a:p>
          <a:p>
            <a:r>
              <a:rPr lang="en-CA" sz="900" kern="1200" dirty="0">
                <a:solidFill>
                  <a:schemeClr val="tx1"/>
                </a:solidFill>
                <a:effectLst/>
                <a:latin typeface="+mn-lt"/>
                <a:ea typeface="+mn-ea"/>
                <a:cs typeface="+mn-cs"/>
              </a:rPr>
              <a:t>Discovering meaning &amp; purpose of this unstructured data = rise of text analytics </a:t>
            </a:r>
            <a:endParaRPr lang="en-CA" dirty="0"/>
          </a:p>
          <a:p>
            <a:r>
              <a:rPr lang="en-CA" sz="900" kern="1200" dirty="0">
                <a:solidFill>
                  <a:schemeClr val="tx1"/>
                </a:solidFill>
                <a:effectLst/>
                <a:latin typeface="+mn-lt"/>
                <a:ea typeface="+mn-ea"/>
                <a:cs typeface="+mn-cs"/>
              </a:rPr>
              <a:t>Text Analytics synonymous to Text Mining – Almost a century old </a:t>
            </a:r>
            <a:endParaRPr lang="en-CA" dirty="0"/>
          </a:p>
          <a:p>
            <a:r>
              <a:rPr lang="en-CA" sz="900" kern="1200" dirty="0">
                <a:solidFill>
                  <a:schemeClr val="tx1"/>
                </a:solidFill>
                <a:effectLst/>
                <a:latin typeface="+mn-lt"/>
                <a:ea typeface="+mn-ea"/>
                <a:cs typeface="+mn-cs"/>
              </a:rPr>
              <a:t>Understand the text itself, identify or categorize the author(s), or connect the text to something tangible in the world, or an event. </a:t>
            </a:r>
            <a:endParaRPr lang="en-CA" dirty="0"/>
          </a:p>
          <a:p>
            <a:r>
              <a:rPr lang="en-CA" sz="900" kern="1200" dirty="0">
                <a:solidFill>
                  <a:schemeClr val="tx1"/>
                </a:solidFill>
                <a:effectLst/>
                <a:latin typeface="+mn-lt"/>
                <a:ea typeface="+mn-ea"/>
                <a:cs typeface="+mn-cs"/>
              </a:rPr>
              <a:t>TA can include computational linguistics, content analysis, information retrieval, and natural language processing</a:t>
            </a:r>
          </a:p>
          <a:p>
            <a:endParaRPr lang="en-CA" sz="900" kern="1200" dirty="0">
              <a:solidFill>
                <a:schemeClr val="tx1"/>
              </a:solidFill>
              <a:effectLst/>
              <a:latin typeface="+mn-lt"/>
              <a:ea typeface="+mn-ea"/>
              <a:cs typeface="+mn-cs"/>
            </a:endParaRPr>
          </a:p>
          <a:p>
            <a:r>
              <a:rPr lang="en-CA" dirty="0"/>
              <a:t>A discipline of computer science that </a:t>
            </a:r>
            <a:r>
              <a:rPr lang="en-CA" dirty="0">
                <a:hlinkClick r:id="rId3"/>
              </a:rPr>
              <a:t>combines machine learning and natural language processing (NLP)</a:t>
            </a:r>
            <a:r>
              <a:rPr lang="en-CA" dirty="0"/>
              <a:t> to draw meaning from unstructured text documents.</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479734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11801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3080916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4093335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317136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19</a:t>
            </a:fld>
            <a:endParaRPr lang="en-US"/>
          </a:p>
        </p:txBody>
      </p:sp>
    </p:spTree>
    <p:extLst>
      <p:ext uri="{BB962C8B-B14F-4D97-AF65-F5344CB8AC3E}">
        <p14:creationId xmlns:p14="http://schemas.microsoft.com/office/powerpoint/2010/main" val="460472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2575316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create the envelopes that make us look like a $500M company. Let everyone else tuck into that envelope, we can create a whole that is greater than the sum of its parts.- Wally</a:t>
            </a:r>
          </a:p>
          <a:p>
            <a:endParaRPr lang="en-US" dirty="0"/>
          </a:p>
        </p:txBody>
      </p:sp>
      <p:sp>
        <p:nvSpPr>
          <p:cNvPr id="4" name="Slide Number Placeholder 3"/>
          <p:cNvSpPr>
            <a:spLocks noGrp="1"/>
          </p:cNvSpPr>
          <p:nvPr>
            <p:ph type="sldNum" sz="quarter" idx="5"/>
          </p:nvPr>
        </p:nvSpPr>
        <p:spPr/>
        <p:txBody>
          <a:bodyPr/>
          <a:lstStyle/>
          <a:p>
            <a:fld id="{7814800A-9440-7947-ACFC-CC4FFB186543}" type="slidenum">
              <a:rPr lang="en-US" smtClean="0"/>
              <a:t>2</a:t>
            </a:fld>
            <a:endParaRPr lang="en-US"/>
          </a:p>
        </p:txBody>
      </p:sp>
    </p:spTree>
    <p:extLst>
      <p:ext uri="{BB962C8B-B14F-4D97-AF65-F5344CB8AC3E}">
        <p14:creationId xmlns:p14="http://schemas.microsoft.com/office/powerpoint/2010/main" val="1362287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Guide to sentence diagramming </a:t>
            </a:r>
          </a:p>
          <a:p>
            <a:r>
              <a:rPr lang="en-CA" dirty="0"/>
              <a:t>http://</a:t>
            </a:r>
            <a:r>
              <a:rPr lang="en-CA" dirty="0" err="1"/>
              <a:t>grammar.ccc.commnet.edu</a:t>
            </a:r>
            <a:r>
              <a:rPr lang="en-CA" dirty="0"/>
              <a:t>/grammar/diagrams2/one_pager1.htm</a:t>
            </a:r>
          </a:p>
          <a:p>
            <a:endParaRPr lang="en-CA" dirty="0"/>
          </a:p>
          <a:p>
            <a:r>
              <a:rPr lang="en-CA" dirty="0"/>
              <a:t>Diagram source : https://</a:t>
            </a:r>
            <a:r>
              <a:rPr lang="en-CA" dirty="0" err="1"/>
              <a:t>www.conceptdraw.com</a:t>
            </a:r>
            <a:r>
              <a:rPr lang="en-CA" dirty="0"/>
              <a:t>/examples/example-of-diagramming-sentences</a:t>
            </a:r>
          </a:p>
          <a:p>
            <a:endParaRPr lang="en-CA" dirty="0"/>
          </a:p>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120855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www.english</a:t>
            </a:r>
            <a:r>
              <a:rPr lang="en-CA" dirty="0"/>
              <a:t>-grammar-</a:t>
            </a:r>
            <a:r>
              <a:rPr lang="en-CA" dirty="0" err="1"/>
              <a:t>revolution.com</a:t>
            </a:r>
            <a:r>
              <a:rPr lang="en-CA" dirty="0"/>
              <a:t>/sentence-</a:t>
            </a:r>
            <a:r>
              <a:rPr lang="en-CA" dirty="0" err="1"/>
              <a:t>diagrams.html</a:t>
            </a: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4255339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1819947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2894483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25</a:t>
            </a:fld>
            <a:endParaRPr lang="en-US"/>
          </a:p>
        </p:txBody>
      </p:sp>
    </p:spTree>
    <p:extLst>
      <p:ext uri="{BB962C8B-B14F-4D97-AF65-F5344CB8AC3E}">
        <p14:creationId xmlns:p14="http://schemas.microsoft.com/office/powerpoint/2010/main" val="2215901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algorithms were designed for ECM C? . Compare and Discuss what Watson Discovery uses under the cover – Combination of Algorithms</a:t>
            </a:r>
          </a:p>
        </p:txBody>
      </p:sp>
      <p:sp>
        <p:nvSpPr>
          <p:cNvPr id="4" name="Slide Number Placeholder 3"/>
          <p:cNvSpPr>
            <a:spLocks noGrp="1"/>
          </p:cNvSpPr>
          <p:nvPr>
            <p:ph type="sldNum" sz="quarter" idx="5"/>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1782242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Speech services not included </a:t>
            </a:r>
          </a:p>
          <a:p>
            <a:endParaRPr lang="en-US" dirty="0"/>
          </a:p>
          <a:p>
            <a:r>
              <a:rPr lang="en-US" dirty="0" err="1"/>
              <a:t>Nltk</a:t>
            </a:r>
            <a:r>
              <a:rPr lang="en-US" dirty="0"/>
              <a:t> : </a:t>
            </a:r>
            <a:r>
              <a:rPr lang="en-CA" dirty="0"/>
              <a:t>pool of language processing tools including data mining, machine learning, data scraping, sentiment analysis and other various language processing tasks</a:t>
            </a:r>
          </a:p>
          <a:p>
            <a:r>
              <a:rPr lang="en-US" dirty="0"/>
              <a:t>https://</a:t>
            </a:r>
            <a:r>
              <a:rPr lang="en-US" dirty="0" err="1"/>
              <a:t>en.wikipedia.org</a:t>
            </a:r>
            <a:r>
              <a:rPr lang="en-US" dirty="0"/>
              <a:t>/wiki/</a:t>
            </a:r>
            <a:r>
              <a:rPr lang="en-US" dirty="0" err="1"/>
              <a:t>List_of_text_mining_software</a:t>
            </a:r>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27</a:t>
            </a:fld>
            <a:endParaRPr lang="en-US"/>
          </a:p>
        </p:txBody>
      </p:sp>
    </p:spTree>
    <p:extLst>
      <p:ext uri="{BB962C8B-B14F-4D97-AF65-F5344CB8AC3E}">
        <p14:creationId xmlns:p14="http://schemas.microsoft.com/office/powerpoint/2010/main" val="579466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Document of library updates for these packages : </a:t>
            </a:r>
          </a:p>
          <a:p>
            <a:endParaRPr lang="en-US" dirty="0"/>
          </a:p>
          <a:p>
            <a:r>
              <a:rPr lang="en-US" dirty="0" err="1"/>
              <a:t>Nltk</a:t>
            </a:r>
            <a:r>
              <a:rPr lang="en-US" dirty="0"/>
              <a:t> : </a:t>
            </a:r>
            <a:r>
              <a:rPr lang="en-CA" dirty="0"/>
              <a:t>pool of language processing tools including data mining, machine learning, data scraping, sentiment analysis and other various language processing tasks</a:t>
            </a:r>
          </a:p>
          <a:p>
            <a:endParaRPr lang="en-US" dirty="0"/>
          </a:p>
          <a:p>
            <a:r>
              <a:rPr lang="en-US" dirty="0"/>
              <a:t>To Learn more visit this link </a:t>
            </a:r>
          </a:p>
          <a:p>
            <a:r>
              <a:rPr lang="en-US" dirty="0"/>
              <a:t>https://</a:t>
            </a:r>
            <a:r>
              <a:rPr lang="en-US" dirty="0" err="1"/>
              <a:t>en.wikipedia.org</a:t>
            </a:r>
            <a:r>
              <a:rPr lang="en-US" dirty="0"/>
              <a:t>/wiki/</a:t>
            </a:r>
            <a:r>
              <a:rPr lang="en-US" dirty="0" err="1"/>
              <a:t>List_of_text_mining_software</a:t>
            </a:r>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28</a:t>
            </a:fld>
            <a:endParaRPr lang="en-US"/>
          </a:p>
        </p:txBody>
      </p:sp>
    </p:spTree>
    <p:extLst>
      <p:ext uri="{BB962C8B-B14F-4D97-AF65-F5344CB8AC3E}">
        <p14:creationId xmlns:p14="http://schemas.microsoft.com/office/powerpoint/2010/main" val="59576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Which product is best – Customer needs based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668047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Apache </a:t>
            </a:r>
            <a:r>
              <a:rPr lang="en-US" sz="900" kern="1200" dirty="0" err="1">
                <a:solidFill>
                  <a:schemeClr val="tx1"/>
                </a:solidFill>
                <a:effectLst/>
                <a:latin typeface="+mn-lt"/>
                <a:ea typeface="+mn-ea"/>
                <a:cs typeface="+mn-cs"/>
              </a:rPr>
              <a:t>Uima</a:t>
            </a:r>
            <a:r>
              <a:rPr lang="en-US" sz="900" kern="1200" dirty="0">
                <a:solidFill>
                  <a:schemeClr val="tx1"/>
                </a:solidFill>
                <a:effectLst/>
                <a:latin typeface="+mn-lt"/>
                <a:ea typeface="+mn-ea"/>
                <a:cs typeface="+mn-cs"/>
              </a:rPr>
              <a:t>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List of products available today </a:t>
            </a:r>
            <a:endParaRPr lang="en-CA"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Feature/Functionality + Roadmap </a:t>
            </a:r>
            <a:endParaRPr lang="en-CA"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When to position what </a:t>
            </a:r>
          </a:p>
          <a:p>
            <a:r>
              <a:rPr lang="en-US" sz="900" kern="1200" dirty="0">
                <a:solidFill>
                  <a:schemeClr val="tx1"/>
                </a:solidFill>
                <a:effectLst/>
                <a:latin typeface="+mn-lt"/>
                <a:ea typeface="+mn-ea"/>
                <a:cs typeface="+mn-cs"/>
              </a:rPr>
              <a:t>Check Forrester  report </a:t>
            </a:r>
          </a:p>
          <a:p>
            <a:r>
              <a:rPr lang="en-US" sz="900" kern="1200" dirty="0">
                <a:solidFill>
                  <a:schemeClr val="tx1"/>
                </a:solidFill>
                <a:effectLst/>
                <a:latin typeface="+mn-lt"/>
                <a:ea typeface="+mn-ea"/>
                <a:cs typeface="+mn-cs"/>
              </a:rPr>
              <a:t>Include WEX </a:t>
            </a:r>
          </a:p>
          <a:p>
            <a:r>
              <a:rPr lang="en-US" sz="900" kern="1200" dirty="0">
                <a:solidFill>
                  <a:schemeClr val="tx1"/>
                </a:solidFill>
                <a:effectLst/>
                <a:latin typeface="+mn-lt"/>
                <a:ea typeface="+mn-ea"/>
                <a:cs typeface="+mn-cs"/>
              </a:rPr>
              <a:t>Roadmap Links and OM contacts </a:t>
            </a:r>
            <a:endParaRPr lang="en-CA"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30</a:t>
            </a:fld>
            <a:endParaRPr lang="en-US"/>
          </a:p>
        </p:txBody>
      </p:sp>
    </p:spTree>
    <p:extLst>
      <p:ext uri="{BB962C8B-B14F-4D97-AF65-F5344CB8AC3E}">
        <p14:creationId xmlns:p14="http://schemas.microsoft.com/office/powerpoint/2010/main" val="279050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3745499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  Miner / </a:t>
            </a:r>
            <a:r>
              <a:rPr lang="en-US" dirty="0" err="1"/>
              <a:t>Imanuel</a:t>
            </a:r>
            <a:r>
              <a:rPr lang="en-US" dirty="0"/>
              <a:t> </a:t>
            </a:r>
          </a:p>
          <a:p>
            <a:endParaRPr lang="en-US" dirty="0"/>
          </a:p>
          <a:p>
            <a:r>
              <a:rPr lang="en-US" dirty="0"/>
              <a:t>More Info here </a:t>
            </a:r>
          </a:p>
          <a:p>
            <a:r>
              <a:rPr lang="en-US" dirty="0"/>
              <a:t>https://</a:t>
            </a:r>
            <a:r>
              <a:rPr lang="en-US" dirty="0" err="1"/>
              <a:t>en.wikipedia.org</a:t>
            </a:r>
            <a:r>
              <a:rPr lang="en-US" dirty="0"/>
              <a:t>/wiki/</a:t>
            </a:r>
            <a:r>
              <a:rPr lang="en-US" dirty="0" err="1"/>
              <a:t>List_of_text_mining_software</a:t>
            </a:r>
            <a:endParaRPr lang="en-US" dirty="0"/>
          </a:p>
          <a:p>
            <a:endParaRPr lang="en-US" dirty="0"/>
          </a:p>
          <a:p>
            <a:r>
              <a:rPr lang="en-US" dirty="0"/>
              <a:t>https://</a:t>
            </a:r>
            <a:r>
              <a:rPr lang="en-US" dirty="0" err="1"/>
              <a:t>www.predictiveanalyticstoday.com</a:t>
            </a:r>
            <a:r>
              <a:rPr lang="en-US" dirty="0"/>
              <a:t>/top-software-for-text-analysis-text-mining-text-analytics/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3452910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Appendix</a:t>
            </a:r>
          </a:p>
          <a:p>
            <a:endParaRPr lang="en-US" dirty="0"/>
          </a:p>
          <a:p>
            <a:r>
              <a:rPr lang="en-US" dirty="0"/>
              <a:t>Many of our Watson Business solutions are tailored to address </a:t>
            </a:r>
            <a:r>
              <a:rPr lang="en-US" dirty="0" err="1"/>
              <a:t>usecases</a:t>
            </a:r>
            <a:r>
              <a:rPr lang="en-US" dirty="0"/>
              <a:t> mentioned above </a:t>
            </a:r>
          </a:p>
          <a:p>
            <a:endParaRPr lang="en-US" dirty="0"/>
          </a:p>
          <a:p>
            <a:endParaRPr lang="en-US" dirty="0"/>
          </a:p>
          <a:p>
            <a:r>
              <a:rPr lang="en-US" dirty="0"/>
              <a:t>Image credit : </a:t>
            </a:r>
          </a:p>
          <a:p>
            <a:endParaRPr lang="en-US" dirty="0"/>
          </a:p>
          <a:p>
            <a:r>
              <a:rPr lang="en-US" sz="900" b="1" kern="1200" dirty="0">
                <a:solidFill>
                  <a:schemeClr val="tx1"/>
                </a:solidFill>
                <a:effectLst/>
                <a:latin typeface="+mn-lt"/>
                <a:ea typeface="+mn-ea"/>
                <a:cs typeface="+mn-cs"/>
              </a:rPr>
              <a:t>Areas of Interest/ Impact</a:t>
            </a:r>
            <a:endParaRPr lang="en-CA" sz="900"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 </a:t>
            </a:r>
            <a:endParaRPr lang="en-CA"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Sentiment Analysis - </a:t>
            </a:r>
            <a:r>
              <a:rPr lang="en-CA" sz="900" kern="1200" dirty="0">
                <a:solidFill>
                  <a:schemeClr val="tx1"/>
                </a:solidFill>
                <a:effectLst/>
                <a:latin typeface="+mn-lt"/>
                <a:ea typeface="+mn-ea"/>
                <a:cs typeface="+mn-cs"/>
              </a:rPr>
              <a:t>categorizing authors by their words and behaviors to enable the development of customized marketing, persuasion, or treatment, if one can measure sentiment from text fields, then one can also measure and predict shifts in sentiment (more on this later).</a:t>
            </a:r>
          </a:p>
          <a:p>
            <a:endParaRPr lang="en-CA" sz="900" kern="1200" dirty="0">
              <a:solidFill>
                <a:schemeClr val="tx1"/>
              </a:solidFill>
              <a:effectLst/>
              <a:latin typeface="+mn-lt"/>
              <a:ea typeface="+mn-ea"/>
              <a:cs typeface="+mn-cs"/>
            </a:endParaRPr>
          </a:p>
          <a:p>
            <a:endParaRPr lang="en-CA" sz="900" kern="1200" dirty="0">
              <a:solidFill>
                <a:schemeClr val="tx1"/>
              </a:solidFill>
              <a:effectLst/>
              <a:latin typeface="+mn-lt"/>
              <a:ea typeface="+mn-ea"/>
              <a:cs typeface="+mn-cs"/>
            </a:endParaRPr>
          </a:p>
          <a:p>
            <a:r>
              <a:rPr lang="en-CA" b="1" dirty="0">
                <a:effectLst/>
              </a:rPr>
              <a:t>Text Analytics Market Key Segments</a:t>
            </a:r>
          </a:p>
          <a:p>
            <a:r>
              <a:rPr lang="en-CA" dirty="0">
                <a:effectLst/>
              </a:rPr>
              <a:t>The market for global text analytics is segmented as:</a:t>
            </a:r>
          </a:p>
          <a:p>
            <a:r>
              <a:rPr lang="en-CA" b="1" dirty="0">
                <a:effectLst/>
              </a:rPr>
              <a:t>By Deployment Model</a:t>
            </a:r>
          </a:p>
          <a:p>
            <a:r>
              <a:rPr lang="en-CA" dirty="0">
                <a:effectLst/>
              </a:rPr>
              <a:t>On-premise model</a:t>
            </a:r>
          </a:p>
          <a:p>
            <a:r>
              <a:rPr lang="en-CA" dirty="0">
                <a:effectLst/>
              </a:rPr>
              <a:t>Cloud based model</a:t>
            </a:r>
          </a:p>
          <a:p>
            <a:r>
              <a:rPr lang="en-CA" b="1" dirty="0">
                <a:effectLst/>
              </a:rPr>
              <a:t>By Application</a:t>
            </a:r>
          </a:p>
          <a:p>
            <a:r>
              <a:rPr lang="en-CA" dirty="0">
                <a:effectLst/>
              </a:rPr>
              <a:t>Competitive Intelligence</a:t>
            </a:r>
          </a:p>
          <a:p>
            <a:r>
              <a:rPr lang="en-CA" dirty="0">
                <a:effectLst/>
              </a:rPr>
              <a:t>Customer Relationship management</a:t>
            </a:r>
          </a:p>
          <a:p>
            <a:r>
              <a:rPr lang="en-CA" dirty="0">
                <a:effectLst/>
              </a:rPr>
              <a:t>Predictive Analytics</a:t>
            </a:r>
          </a:p>
          <a:p>
            <a:r>
              <a:rPr lang="en-CA" dirty="0">
                <a:effectLst/>
              </a:rPr>
              <a:t>Fraud detection</a:t>
            </a:r>
          </a:p>
          <a:p>
            <a:r>
              <a:rPr lang="en-CA" dirty="0">
                <a:effectLst/>
              </a:rPr>
              <a:t>Brand Reputation</a:t>
            </a:r>
          </a:p>
          <a:p>
            <a:r>
              <a:rPr lang="en-CA" b="1" dirty="0">
                <a:effectLst/>
              </a:rPr>
              <a:t>By End User</a:t>
            </a:r>
          </a:p>
          <a:p>
            <a:r>
              <a:rPr lang="en-CA" dirty="0">
                <a:effectLst/>
              </a:rPr>
              <a:t>Fast Moving Consumer Goods (FMCG)</a:t>
            </a:r>
          </a:p>
          <a:p>
            <a:r>
              <a:rPr lang="en-CA" dirty="0">
                <a:effectLst/>
              </a:rPr>
              <a:t>Banking Financial Services and Insurance (BFSI)</a:t>
            </a:r>
          </a:p>
          <a:p>
            <a:r>
              <a:rPr lang="en-CA" dirty="0">
                <a:effectLst/>
              </a:rPr>
              <a:t>Healthcare and Pharmaceuticals</a:t>
            </a:r>
          </a:p>
          <a:p>
            <a:r>
              <a:rPr lang="en-CA" dirty="0">
                <a:effectLst/>
              </a:rPr>
              <a:t>Telecommunication</a:t>
            </a:r>
          </a:p>
          <a:p>
            <a:r>
              <a:rPr lang="en-CA" dirty="0">
                <a:effectLst/>
              </a:rPr>
              <a:t>Government</a:t>
            </a:r>
          </a:p>
          <a:p>
            <a:r>
              <a:rPr lang="en-CA" dirty="0">
                <a:effectLst/>
              </a:rPr>
              <a:t>Retail</a:t>
            </a:r>
          </a:p>
          <a:p>
            <a:endParaRPr lang="en-CA"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4167609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update </a:t>
            </a:r>
          </a:p>
        </p:txBody>
      </p:sp>
      <p:sp>
        <p:nvSpPr>
          <p:cNvPr id="4" name="Slide Number Placeholder 3"/>
          <p:cNvSpPr>
            <a:spLocks noGrp="1"/>
          </p:cNvSpPr>
          <p:nvPr>
            <p:ph type="sldNum" sz="quarter" idx="5"/>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1628447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Needs update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39</a:t>
            </a:fld>
            <a:endParaRPr lang="en-US"/>
          </a:p>
        </p:txBody>
      </p:sp>
    </p:spTree>
    <p:extLst>
      <p:ext uri="{BB962C8B-B14F-4D97-AF65-F5344CB8AC3E}">
        <p14:creationId xmlns:p14="http://schemas.microsoft.com/office/powerpoint/2010/main" val="3295482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  Miner / </a:t>
            </a:r>
            <a:r>
              <a:rPr lang="en-US" dirty="0" err="1"/>
              <a:t>Imanuel</a:t>
            </a:r>
            <a:r>
              <a:rPr lang="en-US" dirty="0"/>
              <a:t> </a:t>
            </a:r>
          </a:p>
          <a:p>
            <a:endParaRPr lang="en-US" dirty="0"/>
          </a:p>
          <a:p>
            <a:r>
              <a:rPr lang="en-US" dirty="0"/>
              <a:t>More Info here </a:t>
            </a:r>
          </a:p>
          <a:p>
            <a:r>
              <a:rPr lang="en-US" dirty="0"/>
              <a:t>https://</a:t>
            </a:r>
            <a:r>
              <a:rPr lang="en-US" dirty="0" err="1"/>
              <a:t>en.wikipedia.org</a:t>
            </a:r>
            <a:r>
              <a:rPr lang="en-US" dirty="0"/>
              <a:t>/wiki/</a:t>
            </a:r>
            <a:r>
              <a:rPr lang="en-US" dirty="0" err="1"/>
              <a:t>List_of_text_mining_software</a:t>
            </a:r>
            <a:endParaRPr lang="en-US" dirty="0"/>
          </a:p>
          <a:p>
            <a:endParaRPr lang="en-US" dirty="0"/>
          </a:p>
          <a:p>
            <a:r>
              <a:rPr lang="en-US" dirty="0"/>
              <a:t>https://</a:t>
            </a:r>
            <a:r>
              <a:rPr lang="en-US" dirty="0" err="1"/>
              <a:t>www.predictiveanalyticstoday.com</a:t>
            </a:r>
            <a:r>
              <a:rPr lang="en-US" dirty="0"/>
              <a:t>/top-software-for-text-analysis-text-mining-text-analytics/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8640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 </a:t>
            </a:r>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269408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 </a:t>
            </a:r>
          </a:p>
          <a:p>
            <a:endParaRPr lang="en-US" dirty="0"/>
          </a:p>
          <a:p>
            <a:r>
              <a:rPr lang="en-US" dirty="0"/>
              <a:t>In language processing vs Machine Translation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351060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Areas of Improvement </a:t>
            </a:r>
          </a:p>
          <a:p>
            <a:pPr>
              <a:lnSpc>
                <a:spcPct val="150000"/>
              </a:lnSpc>
            </a:pPr>
            <a:r>
              <a:rPr lang="en-US" sz="900" dirty="0">
                <a:solidFill>
                  <a:srgbClr val="6D6C6E"/>
                </a:solidFill>
                <a:latin typeface="IBM Plex Sans" panose="020B0503050203000203" pitchFamily="34" charset="77"/>
              </a:rPr>
              <a:t>Unclear value prop on website</a:t>
            </a:r>
          </a:p>
          <a:p>
            <a:pPr>
              <a:lnSpc>
                <a:spcPct val="150000"/>
              </a:lnSpc>
            </a:pPr>
            <a:r>
              <a:rPr lang="en-US" sz="900" dirty="0">
                <a:solidFill>
                  <a:srgbClr val="6D6C6E"/>
                </a:solidFill>
                <a:latin typeface="IBM Plex Sans" panose="020B0503050203000203" pitchFamily="34" charset="77"/>
              </a:rPr>
              <a:t>○  Lack of sharable assets (e.g. industry packs)  </a:t>
            </a:r>
          </a:p>
          <a:p>
            <a:pPr>
              <a:lnSpc>
                <a:spcPct val="150000"/>
              </a:lnSpc>
            </a:pPr>
            <a:r>
              <a:rPr lang="en-US" sz="900" dirty="0">
                <a:solidFill>
                  <a:srgbClr val="6D6C6E"/>
                </a:solidFill>
                <a:latin typeface="IBM Plex Sans" panose="020B0503050203000203" pitchFamily="34" charset="77"/>
              </a:rPr>
              <a:t>○  Annotation UX</a:t>
            </a:r>
          </a:p>
          <a:p>
            <a:pPr>
              <a:lnSpc>
                <a:spcPct val="150000"/>
              </a:lnSpc>
            </a:pPr>
            <a:r>
              <a:rPr lang="en-US" sz="900" dirty="0">
                <a:solidFill>
                  <a:srgbClr val="6D6C6E"/>
                </a:solidFill>
                <a:latin typeface="IBM Plex Sans" panose="020B0503050203000203" pitchFamily="34" charset="77"/>
              </a:rPr>
              <a:t>○  Limited input types; no external app integration</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3300212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 </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1077648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Links:</a:t>
            </a:r>
          </a:p>
          <a:p>
            <a:r>
              <a:rPr lang="en-US" sz="900" u="sng" dirty="0">
                <a:hlinkClick r:id="rId3"/>
              </a:rPr>
              <a:t>WDS Competitive Analysis Deep Dive</a:t>
            </a:r>
            <a:r>
              <a:rPr lang="en-US" sz="900" dirty="0">
                <a:hlinkClick r:id="rId3"/>
              </a:rPr>
              <a:t> </a:t>
            </a:r>
            <a:r>
              <a:rPr lang="en-US" sz="900" u="sng" dirty="0">
                <a:hlinkClick r:id="rId4"/>
              </a:rPr>
              <a:t>Consolidated Battle Cards Deck</a:t>
            </a:r>
            <a:r>
              <a:rPr lang="en-US" sz="900" dirty="0"/>
              <a:t>  </a:t>
            </a:r>
            <a:r>
              <a:rPr lang="en-US" sz="900" u="sng" dirty="0">
                <a:hlinkClick r:id="rId5"/>
              </a:rPr>
              <a:t>Competitive Analysis Video</a:t>
            </a:r>
            <a:r>
              <a:rPr lang="en-US" sz="900" dirty="0"/>
              <a:t> </a:t>
            </a:r>
            <a:r>
              <a:rPr lang="en-US" sz="900" u="sng" dirty="0">
                <a:hlinkClick r:id="rId6"/>
              </a:rPr>
              <a:t>Microsoft Azure Cognitive Services Deep Dive</a:t>
            </a:r>
            <a:endParaRPr lang="en-US" sz="900"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145509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Here is what is</a:t>
            </a:r>
            <a:r>
              <a:rPr lang="en-US" baseline="0" dirty="0"/>
              <a:t> on deck for today.</a:t>
            </a:r>
            <a:endParaRPr lang="en-US" dirty="0"/>
          </a:p>
        </p:txBody>
      </p:sp>
      <p:sp>
        <p:nvSpPr>
          <p:cNvPr id="4" name="Footer Placeholder 3"/>
          <p:cNvSpPr>
            <a:spLocks noGrp="1"/>
          </p:cNvSpPr>
          <p:nvPr>
            <p:ph type="ftr" sz="quarter" idx="10"/>
          </p:nvPr>
        </p:nvSpPr>
        <p:spPr/>
        <p:txBody>
          <a:bodyPr/>
          <a:lstStyle/>
          <a:p>
            <a:pPr>
              <a:defRPr/>
            </a:pPr>
            <a:r>
              <a:rPr lang="en-US" dirty="0"/>
              <a:t>IBM Analytics</a:t>
            </a:r>
            <a:br>
              <a:rPr lang="en-US" dirty="0"/>
            </a:br>
            <a:r>
              <a:rPr lang="en-US" dirty="0"/>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5</a:t>
            </a:fld>
            <a:endParaRPr lang="en-US" dirty="0"/>
          </a:p>
        </p:txBody>
      </p:sp>
    </p:spTree>
    <p:extLst>
      <p:ext uri="{BB962C8B-B14F-4D97-AF65-F5344CB8AC3E}">
        <p14:creationId xmlns:p14="http://schemas.microsoft.com/office/powerpoint/2010/main" val="2343268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Here is what is</a:t>
            </a:r>
            <a:r>
              <a:rPr lang="en-US" baseline="0" dirty="0"/>
              <a:t> on deck for today.</a:t>
            </a:r>
            <a:endParaRPr lang="en-US" dirty="0"/>
          </a:p>
        </p:txBody>
      </p:sp>
      <p:sp>
        <p:nvSpPr>
          <p:cNvPr id="4" name="Footer Placeholder 3"/>
          <p:cNvSpPr>
            <a:spLocks noGrp="1"/>
          </p:cNvSpPr>
          <p:nvPr>
            <p:ph type="ftr" sz="quarter" idx="10"/>
          </p:nvPr>
        </p:nvSpPr>
        <p:spPr/>
        <p:txBody>
          <a:bodyPr/>
          <a:lstStyle/>
          <a:p>
            <a:pPr>
              <a:defRPr/>
            </a:pPr>
            <a:r>
              <a:rPr lang="en-US" dirty="0"/>
              <a:t>IBM Analytics</a:t>
            </a:r>
            <a:br>
              <a:rPr lang="en-US" dirty="0"/>
            </a:br>
            <a:r>
              <a:rPr lang="en-US" dirty="0"/>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6</a:t>
            </a:fld>
            <a:endParaRPr lang="en-US" dirty="0"/>
          </a:p>
        </p:txBody>
      </p:sp>
    </p:spTree>
    <p:extLst>
      <p:ext uri="{BB962C8B-B14F-4D97-AF65-F5344CB8AC3E}">
        <p14:creationId xmlns:p14="http://schemas.microsoft.com/office/powerpoint/2010/main" val="2409433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Here is what is</a:t>
            </a:r>
            <a:r>
              <a:rPr lang="en-US" baseline="0" dirty="0"/>
              <a:t> on deck for today.</a:t>
            </a:r>
            <a:endParaRPr lang="en-US" dirty="0"/>
          </a:p>
        </p:txBody>
      </p:sp>
      <p:sp>
        <p:nvSpPr>
          <p:cNvPr id="4" name="Footer Placeholder 3"/>
          <p:cNvSpPr>
            <a:spLocks noGrp="1"/>
          </p:cNvSpPr>
          <p:nvPr>
            <p:ph type="ftr" sz="quarter" idx="10"/>
          </p:nvPr>
        </p:nvSpPr>
        <p:spPr/>
        <p:txBody>
          <a:bodyPr/>
          <a:lstStyle/>
          <a:p>
            <a:pPr>
              <a:defRPr/>
            </a:pPr>
            <a:r>
              <a:rPr lang="en-US" dirty="0"/>
              <a:t>IBM Analytics</a:t>
            </a:r>
            <a:br>
              <a:rPr lang="en-US" dirty="0"/>
            </a:br>
            <a:r>
              <a:rPr lang="en-US" dirty="0"/>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7</a:t>
            </a:fld>
            <a:endParaRPr lang="en-US" dirty="0"/>
          </a:p>
        </p:txBody>
      </p:sp>
    </p:spTree>
    <p:extLst>
      <p:ext uri="{BB962C8B-B14F-4D97-AF65-F5344CB8AC3E}">
        <p14:creationId xmlns:p14="http://schemas.microsoft.com/office/powerpoint/2010/main" val="326954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en.wikipedia.org</a:t>
            </a:r>
            <a:r>
              <a:rPr lang="en-CA" dirty="0"/>
              <a:t>/wiki/</a:t>
            </a:r>
            <a:r>
              <a:rPr lang="en-CA" dirty="0" err="1"/>
              <a:t>Text_mining</a:t>
            </a:r>
            <a:endParaRPr lang="en-CA" dirty="0"/>
          </a:p>
          <a:p>
            <a:endParaRPr lang="en-CA" dirty="0"/>
          </a:p>
          <a:p>
            <a:r>
              <a:rPr lang="en-CA" dirty="0"/>
              <a:t>1.The first step in text analytics is identifying what language the text is written in. Spanish? </a:t>
            </a:r>
            <a:r>
              <a:rPr lang="en-CA" dirty="0" err="1"/>
              <a:t>Einglish</a:t>
            </a:r>
            <a:r>
              <a:rPr lang="en-CA" dirty="0"/>
              <a:t>? Arabic? Each language has its own idiosyncrasies, so it’s important to know what we’re dealing with.</a:t>
            </a:r>
          </a:p>
          <a:p>
            <a:r>
              <a:rPr lang="en-CA" dirty="0"/>
              <a:t>2. Most text analytics systems rely on rules-based algorithms to tokenize alphabetic languages, but logographic languages ( like </a:t>
            </a:r>
            <a:r>
              <a:rPr lang="en-CA" dirty="0" err="1"/>
              <a:t>chineese</a:t>
            </a:r>
            <a:r>
              <a:rPr lang="en-CA" dirty="0"/>
              <a:t> / </a:t>
            </a:r>
            <a:r>
              <a:rPr lang="en-CA" dirty="0" err="1"/>
              <a:t>japaneese</a:t>
            </a:r>
            <a:r>
              <a:rPr lang="en-CA" dirty="0"/>
              <a:t>) require the use of complex machine learning algorithms. Now that we know what language the text is in, we can break it up into pieces. </a:t>
            </a:r>
            <a:r>
              <a:rPr lang="en-CA" b="1" dirty="0"/>
              <a:t>Tokens</a:t>
            </a:r>
            <a:r>
              <a:rPr lang="en-CA" dirty="0"/>
              <a:t> are the individual units of meaning you’re operating on. This can can be words, phonemes, or even full sentences. </a:t>
            </a:r>
            <a:r>
              <a:rPr lang="en-CA" b="1" dirty="0"/>
              <a:t>Tokenization</a:t>
            </a:r>
            <a:r>
              <a:rPr lang="en-CA" dirty="0"/>
              <a:t> is the process of breaking down text document apart into those pieces. Tokenization is language-specific, and each language has its own tokenization requirements. English, for example, uses white space and punctuation to denote tokens, and is relatively simple to tokenize.</a:t>
            </a:r>
          </a:p>
          <a:p>
            <a:r>
              <a:rPr lang="en-CA" dirty="0"/>
              <a:t>3. After we have identified the tokens we can tell where the sentences end. Sometimes its not obvious to tell where the boundaries are on a sentence. Think twitter and other logographic languages</a:t>
            </a:r>
          </a:p>
          <a:p>
            <a:r>
              <a:rPr lang="en-CA" dirty="0"/>
              <a:t>4. </a:t>
            </a:r>
            <a:r>
              <a:rPr lang="en-CA" b="1" dirty="0"/>
              <a:t>Part of Speech tagging</a:t>
            </a:r>
            <a:r>
              <a:rPr lang="en-CA" dirty="0"/>
              <a:t> (or PoS tagging) is the process of determining the part of speech of every token in a document, and then tagging it as such. For example, we use PoS tagging to figure out whether a given token represents a proper noun or a common noun, or if it’s a verb, an adjective, or something else entirely. </a:t>
            </a:r>
            <a:r>
              <a:rPr lang="en-CA" b="1" dirty="0"/>
              <a:t>PoS tagging</a:t>
            </a:r>
            <a:r>
              <a:rPr lang="en-CA" dirty="0"/>
              <a:t> means assigning parts of speech to tokens</a:t>
            </a:r>
          </a:p>
          <a:p>
            <a:r>
              <a:rPr lang="en-CA" dirty="0"/>
              <a:t>5. Chunking means assigning </a:t>
            </a:r>
            <a:r>
              <a:rPr lang="en-CA" dirty="0" err="1"/>
              <a:t>PoS</a:t>
            </a:r>
            <a:r>
              <a:rPr lang="en-CA" dirty="0"/>
              <a:t>-tagged tokens to phrases</a:t>
            </a:r>
          </a:p>
          <a:p>
            <a:r>
              <a:rPr lang="en-CA" i="1" dirty="0"/>
              <a:t>The tall man is going to quickly walk under the ladder.</a:t>
            </a:r>
            <a:endParaRPr lang="en-CA" dirty="0"/>
          </a:p>
          <a:p>
            <a:r>
              <a:rPr lang="en-CA" dirty="0"/>
              <a:t>PoS tagging will identify </a:t>
            </a:r>
            <a:r>
              <a:rPr lang="en-CA" i="1" dirty="0"/>
              <a:t>man </a:t>
            </a:r>
            <a:r>
              <a:rPr lang="en-CA" dirty="0"/>
              <a:t>and </a:t>
            </a:r>
            <a:r>
              <a:rPr lang="en-CA" i="1" dirty="0"/>
              <a:t>ladder</a:t>
            </a:r>
            <a:r>
              <a:rPr lang="en-CA" dirty="0"/>
              <a:t> as nouns and </a:t>
            </a:r>
            <a:r>
              <a:rPr lang="en-CA" i="1" dirty="0"/>
              <a:t>walk</a:t>
            </a:r>
            <a:r>
              <a:rPr lang="en-CA" dirty="0"/>
              <a:t> as a verb.</a:t>
            </a:r>
          </a:p>
          <a:p>
            <a:r>
              <a:rPr lang="en-CA" dirty="0"/>
              <a:t>Chunking will return: </a:t>
            </a:r>
            <a:r>
              <a:rPr lang="en-CA" i="1" dirty="0"/>
              <a:t>[the tall man]_np [is going to quickly walk]_</a:t>
            </a:r>
            <a:r>
              <a:rPr lang="en-CA" i="1" dirty="0" err="1"/>
              <a:t>vp</a:t>
            </a:r>
            <a:r>
              <a:rPr lang="en-CA" i="1" dirty="0"/>
              <a:t> [under the ladder]_pp</a:t>
            </a:r>
            <a:endParaRPr lang="en-CA" dirty="0"/>
          </a:p>
          <a:p>
            <a:r>
              <a:rPr lang="en-CA" dirty="0"/>
              <a:t>(</a:t>
            </a:r>
            <a:r>
              <a:rPr lang="en-CA" i="1" dirty="0"/>
              <a:t>np</a:t>
            </a:r>
            <a:r>
              <a:rPr lang="en-CA" dirty="0"/>
              <a:t> stands for “noun phrase,” </a:t>
            </a:r>
            <a:r>
              <a:rPr lang="en-CA" i="1" dirty="0" err="1"/>
              <a:t>vp</a:t>
            </a:r>
            <a:r>
              <a:rPr lang="en-CA" i="1" dirty="0"/>
              <a:t> </a:t>
            </a:r>
            <a:r>
              <a:rPr lang="en-CA" dirty="0"/>
              <a:t>stands for “verb phrase,” and </a:t>
            </a:r>
            <a:r>
              <a:rPr lang="en-CA" i="1" dirty="0"/>
              <a:t>pp </a:t>
            </a:r>
            <a:r>
              <a:rPr lang="en-CA" dirty="0"/>
              <a:t>stands for “prepositional phrase.”)</a:t>
            </a:r>
          </a:p>
          <a:p>
            <a:r>
              <a:rPr lang="en-CA" dirty="0"/>
              <a:t>6.</a:t>
            </a:r>
            <a:r>
              <a:rPr lang="en-CA" b="1" dirty="0"/>
              <a:t> syntax parsing</a:t>
            </a:r>
            <a:r>
              <a:rPr lang="en-CA" dirty="0"/>
              <a:t> is a way to determine the structure of a sentence.</a:t>
            </a:r>
          </a:p>
          <a:p>
            <a:r>
              <a:rPr lang="en-CA" b="1" dirty="0"/>
              <a:t>Apple </a:t>
            </a:r>
            <a:r>
              <a:rPr lang="en-CA" dirty="0"/>
              <a:t>was doing poorly until </a:t>
            </a:r>
            <a:r>
              <a:rPr lang="en-CA" i="1" dirty="0"/>
              <a:t>Steve Jobs…</a:t>
            </a:r>
            <a:endParaRPr lang="en-CA" dirty="0"/>
          </a:p>
          <a:p>
            <a:r>
              <a:rPr lang="en-CA" dirty="0"/>
              <a:t>Because </a:t>
            </a:r>
            <a:r>
              <a:rPr lang="en-CA" b="1" dirty="0"/>
              <a:t>Apple </a:t>
            </a:r>
            <a:r>
              <a:rPr lang="en-CA" dirty="0"/>
              <a:t>was doing poorly, </a:t>
            </a:r>
            <a:r>
              <a:rPr lang="en-CA" i="1" dirty="0"/>
              <a:t>Steve Jobs…</a:t>
            </a:r>
            <a:endParaRPr lang="en-CA" dirty="0"/>
          </a:p>
          <a:p>
            <a:r>
              <a:rPr lang="en-CA" b="1" dirty="0"/>
              <a:t>Apple </a:t>
            </a:r>
            <a:r>
              <a:rPr lang="en-CA" dirty="0"/>
              <a:t>was doing poorly because </a:t>
            </a:r>
            <a:r>
              <a:rPr lang="en-CA" i="1" dirty="0"/>
              <a:t>Steve Jobs…</a:t>
            </a:r>
            <a:endParaRPr lang="en-CA" dirty="0"/>
          </a:p>
          <a:p>
            <a:r>
              <a:rPr lang="en-CA" dirty="0"/>
              <a:t>In the first sentence, </a:t>
            </a:r>
            <a:r>
              <a:rPr lang="en-CA" b="1" dirty="0"/>
              <a:t>Apple </a:t>
            </a:r>
            <a:r>
              <a:rPr lang="en-CA" dirty="0"/>
              <a:t>is negative, whereas </a:t>
            </a:r>
            <a:r>
              <a:rPr lang="en-CA" i="1" dirty="0"/>
              <a:t>Steve Jobs </a:t>
            </a:r>
            <a:r>
              <a:rPr lang="en-CA" dirty="0"/>
              <a:t>is positive.</a:t>
            </a:r>
          </a:p>
          <a:p>
            <a:r>
              <a:rPr lang="en-CA" dirty="0"/>
              <a:t>In the second, </a:t>
            </a:r>
            <a:r>
              <a:rPr lang="en-CA" b="1" dirty="0"/>
              <a:t>Apple </a:t>
            </a:r>
            <a:r>
              <a:rPr lang="en-CA" dirty="0"/>
              <a:t>is still negative, but </a:t>
            </a:r>
            <a:r>
              <a:rPr lang="en-CA" i="1" dirty="0"/>
              <a:t>Steve Jobs </a:t>
            </a:r>
            <a:r>
              <a:rPr lang="en-CA" dirty="0"/>
              <a:t>is now neutral.</a:t>
            </a:r>
          </a:p>
          <a:p>
            <a:r>
              <a:rPr lang="en-CA" dirty="0"/>
              <a:t>In the final example, both </a:t>
            </a:r>
            <a:r>
              <a:rPr lang="en-CA" b="1" dirty="0"/>
              <a:t>Apple </a:t>
            </a:r>
            <a:r>
              <a:rPr lang="en-CA" dirty="0"/>
              <a:t>and </a:t>
            </a:r>
            <a:r>
              <a:rPr lang="en-CA" i="1" dirty="0"/>
              <a:t>Steve Jobs</a:t>
            </a:r>
            <a:r>
              <a:rPr lang="en-CA" dirty="0"/>
              <a:t> are negative.</a:t>
            </a:r>
          </a:p>
          <a:p>
            <a:r>
              <a:rPr lang="en-CA" dirty="0"/>
              <a:t>most computationally-intensive steps in text analytics. Needed for sentiment analysis </a:t>
            </a:r>
          </a:p>
          <a:p>
            <a:r>
              <a:rPr lang="en-CA" dirty="0"/>
              <a:t>7. Connecting related sentences. Links individual sentences by each sentence’s strength of association to an overall </a:t>
            </a:r>
            <a:r>
              <a:rPr lang="en-CA" dirty="0">
                <a:hlinkClick r:id="rId3"/>
              </a:rPr>
              <a:t>topic</a:t>
            </a:r>
            <a:r>
              <a:rPr lang="en-CA" dirty="0"/>
              <a:t>. Even if sentences appear many paragraphs apart in a document, the sentence chain will flow through the document and help a machine detect over-arching topics and quantify the overall “</a:t>
            </a:r>
            <a:r>
              <a:rPr lang="en-CA" dirty="0" err="1"/>
              <a:t>feel”.You</a:t>
            </a:r>
            <a:r>
              <a:rPr lang="en-CA" dirty="0"/>
              <a:t> can use this  for comparing and contrasting </a:t>
            </a:r>
            <a:r>
              <a:rPr lang="en-CA" dirty="0">
                <a:hlinkClick r:id="rId4"/>
              </a:rPr>
              <a:t>sentiment scores</a:t>
            </a:r>
            <a:r>
              <a:rPr lang="en-CA" dirty="0"/>
              <a:t> and quickly generating accurate </a:t>
            </a:r>
            <a:r>
              <a:rPr lang="en-CA" dirty="0">
                <a:hlinkClick r:id="rId5"/>
              </a:rPr>
              <a:t>summaries</a:t>
            </a:r>
            <a:r>
              <a:rPr lang="en-CA" dirty="0"/>
              <a:t> of long documents.</a:t>
            </a:r>
          </a:p>
          <a:p>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379990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2700" y="609600"/>
            <a:ext cx="6908800" cy="38862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7" name="Rectangle 2"/>
          <p:cNvSpPr>
            <a:spLocks noGrp="1" noChangeArrowheads="1"/>
          </p:cNvSpPr>
          <p:nvPr>
            <p:ph type="body" idx="1"/>
          </p:nvPr>
        </p:nvSpPr>
        <p:spPr>
          <a:xfrm>
            <a:off x="914400" y="4800600"/>
            <a:ext cx="5105400" cy="3657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402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2700" y="609600"/>
            <a:ext cx="6908800" cy="38862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7" name="Rectangle 2"/>
          <p:cNvSpPr>
            <a:spLocks noGrp="1" noChangeArrowheads="1"/>
          </p:cNvSpPr>
          <p:nvPr>
            <p:ph type="body" idx="1"/>
          </p:nvPr>
        </p:nvSpPr>
        <p:spPr>
          <a:xfrm>
            <a:off x="914400" y="4800600"/>
            <a:ext cx="5105400" cy="3657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103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Fast Start 2020 / © 2018 IBM Corporation</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C883-B18C-344F-889F-16ECC160A7D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9445671-CFFF-1248-87DF-92F851B80FE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B2B55AA-B09F-F245-B03C-F1D72AF3DCF9}"/>
              </a:ext>
            </a:extLst>
          </p:cNvPr>
          <p:cNvSpPr>
            <a:spLocks noGrp="1"/>
          </p:cNvSpPr>
          <p:nvPr>
            <p:ph type="dt" sz="half" idx="10"/>
          </p:nvPr>
        </p:nvSpPr>
        <p:spPr/>
        <p:txBody>
          <a:bodyPr/>
          <a:lstStyle/>
          <a:p>
            <a:fld id="{D7343180-A437-6645-B77E-EA80248C124D}" type="datetimeFigureOut">
              <a:rPr lang="en-US" smtClean="0"/>
              <a:t>1/8/2021</a:t>
            </a:fld>
            <a:endParaRPr lang="en-US"/>
          </a:p>
        </p:txBody>
      </p:sp>
      <p:sp>
        <p:nvSpPr>
          <p:cNvPr id="5" name="Footer Placeholder 4">
            <a:extLst>
              <a:ext uri="{FF2B5EF4-FFF2-40B4-BE49-F238E27FC236}">
                <a16:creationId xmlns:a16="http://schemas.microsoft.com/office/drawing/2014/main" id="{D32104F4-D1EE-1144-83B9-9703A470B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B532C1-29DC-934A-BDD8-1F2AFE013C1A}"/>
              </a:ext>
            </a:extLst>
          </p:cNvPr>
          <p:cNvSpPr>
            <a:spLocks noGrp="1"/>
          </p:cNvSpPr>
          <p:nvPr>
            <p:ph type="sldNum" sz="quarter" idx="12"/>
          </p:nvPr>
        </p:nvSpPr>
        <p:spPr/>
        <p:txBody>
          <a:bodyPr/>
          <a:lstStyle/>
          <a:p>
            <a:fld id="{CB81471B-1B4E-8541-81B5-CE9236773107}" type="slidenum">
              <a:rPr lang="en-US" smtClean="0"/>
              <a:t>‹#›</a:t>
            </a:fld>
            <a:endParaRPr lang="en-US"/>
          </a:p>
        </p:txBody>
      </p:sp>
    </p:spTree>
    <p:extLst>
      <p:ext uri="{BB962C8B-B14F-4D97-AF65-F5344CB8AC3E}">
        <p14:creationId xmlns:p14="http://schemas.microsoft.com/office/powerpoint/2010/main" val="34188218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7" name="IBM_Cloud_Icon_White.png" descr="IBM_Cloud_Icon_White.png"/>
          <p:cNvPicPr>
            <a:picLocks noChangeAspect="1"/>
          </p:cNvPicPr>
          <p:nvPr/>
        </p:nvPicPr>
        <p:blipFill>
          <a:blip r:embed="rId2"/>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42572753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Fast Start 2020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628240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1AC57C90-E343-4633-885C-74A8D434A668}" type="slidenum">
              <a:rPr lang="en-US">
                <a:solidFill>
                  <a:srgbClr val="000000"/>
                </a:solidFill>
              </a:rPr>
              <a:pPr>
                <a:defRPr/>
              </a:pPr>
              <a:t>‹#›</a:t>
            </a:fld>
            <a:endParaRPr lang="en-US">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9"/>
          <p:cNvSpPr>
            <a:spLocks noGrp="1" noChangeArrowheads="1"/>
          </p:cNvSpPr>
          <p:nvPr>
            <p:ph type="dt" sz="half" idx="12"/>
          </p:nvPr>
        </p:nvSpPr>
        <p:spPr>
          <a:ln/>
        </p:spPr>
        <p:txBody>
          <a:bodyPr/>
          <a:lstStyle>
            <a:lvl1pPr>
              <a:defRPr/>
            </a:lvl1pPr>
          </a:lstStyle>
          <a:p>
            <a:pPr>
              <a:defRPr/>
            </a:pPr>
            <a:fld id="{9A25C0E9-1DD6-4C10-95CD-B690424E9AAE}" type="datetime3">
              <a:rPr lang="en-US">
                <a:solidFill>
                  <a:srgbClr val="000000"/>
                </a:solidFill>
              </a:rPr>
              <a:pPr>
                <a:defRPr/>
              </a:pPr>
              <a:t>8 January 2021</a:t>
            </a:fld>
            <a:endParaRPr lang="en-US">
              <a:solidFill>
                <a:srgbClr val="000000"/>
              </a:solidFill>
            </a:endParaRPr>
          </a:p>
        </p:txBody>
      </p:sp>
    </p:spTree>
    <p:extLst>
      <p:ext uri="{BB962C8B-B14F-4D97-AF65-F5344CB8AC3E}">
        <p14:creationId xmlns:p14="http://schemas.microsoft.com/office/powerpoint/2010/main" val="14050120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Fast Start 2020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Fast Start 2020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Fast Start 2020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Fast Start 2020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Fast Start 2020 / © 2018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Fast Start 2020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3412686417"/>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3985F-ECF3-E44F-A222-A1BD7DBA5F52}"/>
              </a:ext>
            </a:extLst>
          </p:cNvPr>
          <p:cNvSpPr>
            <a:spLocks noGrp="1"/>
          </p:cNvSpPr>
          <p:nvPr>
            <p:ph type="dt" sz="half" idx="10"/>
          </p:nvPr>
        </p:nvSpPr>
        <p:spPr/>
        <p:txBody>
          <a:bodyPr/>
          <a:lstStyle/>
          <a:p>
            <a:fld id="{1B72AD1E-AD02-BB4A-8F67-EC37BB1BEFE0}" type="datetimeFigureOut">
              <a:rPr lang="en-US" smtClean="0"/>
              <a:t>1/8/2021</a:t>
            </a:fld>
            <a:endParaRPr lang="en-US"/>
          </a:p>
        </p:txBody>
      </p:sp>
      <p:sp>
        <p:nvSpPr>
          <p:cNvPr id="3" name="Footer Placeholder 2">
            <a:extLst>
              <a:ext uri="{FF2B5EF4-FFF2-40B4-BE49-F238E27FC236}">
                <a16:creationId xmlns:a16="http://schemas.microsoft.com/office/drawing/2014/main" id="{4674AB60-AEBF-AA45-A748-7F9E5EC48B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DF2BE6-B810-F042-8A03-0E3D30CCDE4D}"/>
              </a:ext>
            </a:extLst>
          </p:cNvPr>
          <p:cNvSpPr>
            <a:spLocks noGrp="1"/>
          </p:cNvSpPr>
          <p:nvPr>
            <p:ph type="sldNum" sz="quarter" idx="12"/>
          </p:nvPr>
        </p:nvSpPr>
        <p:spPr/>
        <p:txBody>
          <a:bodyPr/>
          <a:lstStyle/>
          <a:p>
            <a:fld id="{C25F43F2-6310-B14E-8A49-8F4CDA9C7932}" type="slidenum">
              <a:rPr lang="en-US" smtClean="0"/>
              <a:t>‹#›</a:t>
            </a:fld>
            <a:endParaRPr lang="en-US"/>
          </a:p>
        </p:txBody>
      </p:sp>
    </p:spTree>
    <p:extLst>
      <p:ext uri="{BB962C8B-B14F-4D97-AF65-F5344CB8AC3E}">
        <p14:creationId xmlns:p14="http://schemas.microsoft.com/office/powerpoint/2010/main" val="919669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IBM Cloud / Fast Start 2020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Fast Start 2020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Fast Start 2020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Fast Start 2020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Fast Start 2020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Fast Start 2020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Fast Start 2020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Fast Start 2020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Fast Start 2020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Fast Start 2020 / © 2018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noProof="0"/>
              <a:t>IBM Cloud / Fast Start 2020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 Start 2020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2020 / © 2018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theme" Target="../theme/theme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theme" Target="../theme/theme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Fast Start 2020 / ©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27" r:id="rId36"/>
    <p:sldLayoutId id="2147483829"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Cloud / Fast Start 2020 / © 2018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Fast Start 2020 / © 2018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6" r:id="rId36"/>
    <p:sldLayoutId id="2147483828" r:id="rId37"/>
    <p:sldLayoutId id="2147483830" r:id="rId38"/>
    <p:sldLayoutId id="2147483831"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Fast Start 2020 / © 2018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0.xml"/><Relationship Id="rId5" Type="http://schemas.openxmlformats.org/officeDocument/2006/relationships/image" Target="https://miro.medium.com/max/708/1*UBQsA95cecKRUxLNFbXf4g.png" TargetMode="Externa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1.xml"/><Relationship Id="rId1" Type="http://schemas.openxmlformats.org/officeDocument/2006/relationships/slideLayout" Target="../slideLayouts/slideLayout75.xml"/><Relationship Id="rId4" Type="http://schemas.openxmlformats.org/officeDocument/2006/relationships/image" Target="../media/image39.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5.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https://miro.medium.com/max/1258/1*pgXZDPGi86mECjkqpKjpnQ.png" TargetMode="External"/><Relationship Id="rId3" Type="http://schemas.openxmlformats.org/officeDocument/2006/relationships/image" Target="../media/image43.png"/><Relationship Id="rId7" Type="http://schemas.microsoft.com/office/2007/relationships/hdphoto" Target="../media/hdphoto4.wdp"/><Relationship Id="rId2" Type="http://schemas.openxmlformats.org/officeDocument/2006/relationships/notesSlide" Target="../notesSlides/notesSlide25.xml"/><Relationship Id="rId1" Type="http://schemas.openxmlformats.org/officeDocument/2006/relationships/slideLayout" Target="../slideLayouts/slideLayout75.xml"/><Relationship Id="rId6" Type="http://schemas.openxmlformats.org/officeDocument/2006/relationships/image" Target="../media/image44.png"/><Relationship Id="rId5" Type="http://schemas.openxmlformats.org/officeDocument/2006/relationships/image" Target="https://miro.medium.com/max/678/1*NOVWFhk8yeWuXPMH3nCXhg.png" TargetMode="Externa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SpaCy" TargetMode="External"/><Relationship Id="rId2" Type="http://schemas.openxmlformats.org/officeDocument/2006/relationships/notesSlide" Target="../notesSlides/notesSlide26.xml"/><Relationship Id="rId1" Type="http://schemas.openxmlformats.org/officeDocument/2006/relationships/slideLayout" Target="../slideLayouts/slideLayout80.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8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https://miro.medium.com/max/1144/1*dW_ds-sZ3SLgH4UxnlV-wQ.png" TargetMode="External"/><Relationship Id="rId2" Type="http://schemas.openxmlformats.org/officeDocument/2006/relationships/notesSlide" Target="../notesSlides/notesSlide30.xml"/><Relationship Id="rId1" Type="http://schemas.openxmlformats.org/officeDocument/2006/relationships/slideLayout" Target="../slideLayouts/slideLayout75.xml"/><Relationship Id="rId6" Type="http://schemas.microsoft.com/office/2007/relationships/hdphoto" Target="../media/hdphoto5.wdp"/><Relationship Id="rId5" Type="http://schemas.openxmlformats.org/officeDocument/2006/relationships/image" Target="../media/image51.png"/><Relationship Id="rId4" Type="http://schemas.openxmlformats.org/officeDocument/2006/relationships/image" Target="https://miro.medium.com/max/896/1*CMxkjGy_5zVyGQ2oNF2AMQ.p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ibm.box.com/s/0qyb3ckba44uw2otp09txhorm0ytjvc9" TargetMode="External"/><Relationship Id="rId2" Type="http://schemas.openxmlformats.org/officeDocument/2006/relationships/notesSlide" Target="../notesSlides/notesSlide32.xml"/><Relationship Id="rId1" Type="http://schemas.openxmlformats.org/officeDocument/2006/relationships/slideLayout" Target="../slideLayouts/slideLayout92.xml"/><Relationship Id="rId5" Type="http://schemas.openxmlformats.org/officeDocument/2006/relationships/hyperlink" Target="https://www.ibm.com/account/reg/us-en/signup?formid=urx-19947" TargetMode="Externa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hyperlink" Target="https://ibm.box.com/s/zzzb4aqn31x0w9a6aen75yxfepfx9uen" TargetMode="External"/><Relationship Id="rId2" Type="http://schemas.openxmlformats.org/officeDocument/2006/relationships/notesSlide" Target="../notesSlides/notesSlide33.xml"/><Relationship Id="rId1" Type="http://schemas.openxmlformats.org/officeDocument/2006/relationships/slideLayout" Target="../slideLayouts/slideLayout92.xml"/><Relationship Id="rId5" Type="http://schemas.openxmlformats.org/officeDocument/2006/relationships/hyperlink" Target="https://www.ibm.com/account/reg/us-en/signup?formid=urx-19947" TargetMode="Externa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5.xml"/><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5.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8.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8.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08.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0.xml"/><Relationship Id="rId5" Type="http://schemas.openxmlformats.org/officeDocument/2006/relationships/image" Target="https://miro.medium.com/max/896/1*CMxkjGy_5zVyGQ2oNF2AMQ.png" TargetMode="Externa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0.xml"/><Relationship Id="rId1" Type="http://schemas.openxmlformats.org/officeDocument/2006/relationships/vmlDrawing" Target="../drawings/vmlDrawing1.vml"/><Relationship Id="rId6" Type="http://schemas.openxmlformats.org/officeDocument/2006/relationships/image" Target="../media/image19.png"/><Relationship Id="rId5" Type="http://schemas.openxmlformats.org/officeDocument/2006/relationships/oleObject" Target="../embeddings/oleObject1.bin"/><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0.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36FAE7-1661-314D-B83B-873301A603A5}"/>
              </a:ext>
            </a:extLst>
          </p:cNvPr>
          <p:cNvSpPr/>
          <p:nvPr/>
        </p:nvSpPr>
        <p:spPr>
          <a:xfrm>
            <a:off x="4571999" y="-1"/>
            <a:ext cx="4572001" cy="37232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13" dirty="0"/>
          </a:p>
          <a:p>
            <a:endParaRPr lang="en-US" sz="1013" dirty="0"/>
          </a:p>
          <a:p>
            <a:endParaRPr lang="en-US" sz="1013" dirty="0"/>
          </a:p>
          <a:p>
            <a:r>
              <a:rPr lang="en-US" sz="1500" dirty="0">
                <a:solidFill>
                  <a:schemeClr val="accent2">
                    <a:lumMod val="50000"/>
                  </a:schemeClr>
                </a:solidFill>
              </a:rPr>
              <a:t>Steven D. Reeves</a:t>
            </a:r>
          </a:p>
          <a:p>
            <a:r>
              <a:rPr lang="en-US" sz="1200" dirty="0">
                <a:solidFill>
                  <a:schemeClr val="accent2">
                    <a:lumMod val="50000"/>
                  </a:schemeClr>
                </a:solidFill>
              </a:rPr>
              <a:t>Certified Cloud Pak Engineer</a:t>
            </a:r>
          </a:p>
          <a:p>
            <a:r>
              <a:rPr lang="en-US" sz="1200" dirty="0">
                <a:solidFill>
                  <a:schemeClr val="accent2">
                    <a:lumMod val="50000"/>
                  </a:schemeClr>
                </a:solidFill>
              </a:rPr>
              <a:t>Data Scientist – (NLP) Text Analytics Specialist</a:t>
            </a:r>
          </a:p>
          <a:p>
            <a:r>
              <a:rPr lang="en-US" sz="1200" dirty="0">
                <a:solidFill>
                  <a:schemeClr val="accent2">
                    <a:lumMod val="50000"/>
                  </a:schemeClr>
                </a:solidFill>
              </a:rPr>
              <a:t>Distribution Market</a:t>
            </a:r>
          </a:p>
          <a:p>
            <a:r>
              <a:rPr lang="en-US" sz="1200" dirty="0">
                <a:solidFill>
                  <a:schemeClr val="accent2">
                    <a:lumMod val="50000"/>
                  </a:schemeClr>
                </a:solidFill>
              </a:rPr>
              <a:t>sdreeves@us.ibm.com</a:t>
            </a:r>
          </a:p>
        </p:txBody>
      </p:sp>
      <p:sp>
        <p:nvSpPr>
          <p:cNvPr id="2" name="Rectangle 1">
            <a:extLst>
              <a:ext uri="{FF2B5EF4-FFF2-40B4-BE49-F238E27FC236}">
                <a16:creationId xmlns:a16="http://schemas.microsoft.com/office/drawing/2014/main" id="{D0F8B76F-7CBE-E149-88CA-F8E9F3F5AFA1}"/>
              </a:ext>
            </a:extLst>
          </p:cNvPr>
          <p:cNvSpPr/>
          <p:nvPr/>
        </p:nvSpPr>
        <p:spPr>
          <a:xfrm>
            <a:off x="0" y="1"/>
            <a:ext cx="4571999" cy="5143500"/>
          </a:xfrm>
          <a:prstGeom prst="rect">
            <a:avLst/>
          </a:prstGeom>
          <a:gradFill flip="none" rotWithShape="1">
            <a:gsLst>
              <a:gs pos="0">
                <a:schemeClr val="tx1">
                  <a:lumMod val="85000"/>
                  <a:lumOff val="15000"/>
                </a:schemeClr>
              </a:gs>
              <a:gs pos="100000">
                <a:schemeClr val="tx1">
                  <a:lumMod val="95000"/>
                  <a:lumOff val="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a:extLst>
              <a:ext uri="{FF2B5EF4-FFF2-40B4-BE49-F238E27FC236}">
                <a16:creationId xmlns:a16="http://schemas.microsoft.com/office/drawing/2014/main" id="{2FF297BD-0862-1949-85CD-97339798021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20000" contrast="15000"/>
                    </a14:imgEffect>
                  </a14:imgLayer>
                </a14:imgProps>
              </a:ext>
            </a:extLst>
          </a:blip>
          <a:srcRect l="13384" t="15209" r="4635" b="6498"/>
          <a:stretch/>
        </p:blipFill>
        <p:spPr>
          <a:xfrm rot="10800000">
            <a:off x="0" y="0"/>
            <a:ext cx="4571999" cy="5143500"/>
          </a:xfrm>
          <a:prstGeom prst="rect">
            <a:avLst/>
          </a:prstGeom>
        </p:spPr>
      </p:pic>
      <p:pic>
        <p:nvPicPr>
          <p:cNvPr id="6" name="Picture 5" descr="A close up of a sign&#10;&#10;Description automatically generated">
            <a:extLst>
              <a:ext uri="{FF2B5EF4-FFF2-40B4-BE49-F238E27FC236}">
                <a16:creationId xmlns:a16="http://schemas.microsoft.com/office/drawing/2014/main" id="{F558E0B5-C374-6B45-8B60-5866AEFF83A8}"/>
              </a:ext>
            </a:extLst>
          </p:cNvPr>
          <p:cNvPicPr>
            <a:picLocks noChangeAspect="1"/>
          </p:cNvPicPr>
          <p:nvPr/>
        </p:nvPicPr>
        <p:blipFill>
          <a:blip r:embed="rId5"/>
          <a:stretch>
            <a:fillRect/>
          </a:stretch>
        </p:blipFill>
        <p:spPr>
          <a:xfrm>
            <a:off x="1476375" y="1647825"/>
            <a:ext cx="1619250" cy="1847850"/>
          </a:xfrm>
          <a:prstGeom prst="rect">
            <a:avLst/>
          </a:prstGeom>
          <a:effectLst>
            <a:outerShdw blurRad="50800" dist="38100" dir="2700000" algn="tl" rotWithShape="0">
              <a:schemeClr val="tx1">
                <a:alpha val="40000"/>
              </a:schemeClr>
            </a:outerShdw>
          </a:effectLst>
        </p:spPr>
      </p:pic>
      <p:sp>
        <p:nvSpPr>
          <p:cNvPr id="8" name="TextBox 7">
            <a:extLst>
              <a:ext uri="{FF2B5EF4-FFF2-40B4-BE49-F238E27FC236}">
                <a16:creationId xmlns:a16="http://schemas.microsoft.com/office/drawing/2014/main" id="{0FED1E9C-8A70-0D4D-A72A-66DEBBAA8F45}"/>
              </a:ext>
            </a:extLst>
          </p:cNvPr>
          <p:cNvSpPr txBox="1"/>
          <p:nvPr/>
        </p:nvSpPr>
        <p:spPr>
          <a:xfrm>
            <a:off x="4571999" y="297480"/>
            <a:ext cx="4985173" cy="492443"/>
          </a:xfrm>
          <a:prstGeom prst="rect">
            <a:avLst/>
          </a:prstGeom>
          <a:noFill/>
        </p:spPr>
        <p:txBody>
          <a:bodyPr wrap="square" rtlCol="0">
            <a:spAutoFit/>
          </a:bodyPr>
          <a:lstStyle/>
          <a:p>
            <a:r>
              <a:rPr lang="en-US" sz="2600" dirty="0">
                <a:latin typeface="IBM Plex Sans Medium" panose="020B0503050203000203" pitchFamily="34" charset="0"/>
              </a:rPr>
              <a:t>SPSS Modeler Text Analytics</a:t>
            </a:r>
          </a:p>
        </p:txBody>
      </p:sp>
      <p:sp>
        <p:nvSpPr>
          <p:cNvPr id="11" name="TextBox 10">
            <a:extLst>
              <a:ext uri="{FF2B5EF4-FFF2-40B4-BE49-F238E27FC236}">
                <a16:creationId xmlns:a16="http://schemas.microsoft.com/office/drawing/2014/main" id="{9E83A7C5-6001-014F-B4EF-002064E17DE3}"/>
              </a:ext>
            </a:extLst>
          </p:cNvPr>
          <p:cNvSpPr txBox="1"/>
          <p:nvPr/>
        </p:nvSpPr>
        <p:spPr>
          <a:xfrm>
            <a:off x="4728080" y="933415"/>
            <a:ext cx="4259841" cy="553998"/>
          </a:xfrm>
          <a:prstGeom prst="rect">
            <a:avLst/>
          </a:prstGeom>
          <a:noFill/>
        </p:spPr>
        <p:txBody>
          <a:bodyPr wrap="square" rtlCol="0">
            <a:spAutoFit/>
          </a:bodyPr>
          <a:lstStyle/>
          <a:p>
            <a:r>
              <a:rPr lang="en-US" sz="1500" dirty="0">
                <a:latin typeface="IBM Plex Sans Light" panose="020B0403050203000203" pitchFamily="34" charset="0"/>
              </a:rPr>
              <a:t>Let’s simplify your information architecture</a:t>
            </a:r>
          </a:p>
          <a:p>
            <a:r>
              <a:rPr lang="en-US" sz="1500" dirty="0">
                <a:latin typeface="IBM Plex Sans Light" panose="020B0403050203000203" pitchFamily="34" charset="0"/>
              </a:rPr>
              <a:t>and put your data to work</a:t>
            </a:r>
          </a:p>
        </p:txBody>
      </p:sp>
      <p:sp>
        <p:nvSpPr>
          <p:cNvPr id="13" name="TextBox 12">
            <a:extLst>
              <a:ext uri="{FF2B5EF4-FFF2-40B4-BE49-F238E27FC236}">
                <a16:creationId xmlns:a16="http://schemas.microsoft.com/office/drawing/2014/main" id="{66206827-9306-7A47-972F-88EA295DAF86}"/>
              </a:ext>
            </a:extLst>
          </p:cNvPr>
          <p:cNvSpPr txBox="1"/>
          <p:nvPr/>
        </p:nvSpPr>
        <p:spPr>
          <a:xfrm>
            <a:off x="4728080" y="3176380"/>
            <a:ext cx="4259841" cy="461665"/>
          </a:xfrm>
          <a:prstGeom prst="rect">
            <a:avLst/>
          </a:prstGeom>
          <a:noFill/>
        </p:spPr>
        <p:txBody>
          <a:bodyPr wrap="square" rtlCol="0">
            <a:spAutoFit/>
          </a:bodyPr>
          <a:lstStyle/>
          <a:p>
            <a:r>
              <a:rPr lang="en-US" sz="1200" b="1" dirty="0">
                <a:latin typeface="IBM Plex Sans" panose="020B0503050203000203" pitchFamily="34" charset="0"/>
              </a:rPr>
              <a:t>Forrester Wave Leader</a:t>
            </a:r>
          </a:p>
          <a:p>
            <a:r>
              <a:rPr lang="en-US" sz="1200" dirty="0">
                <a:latin typeface="IBM Plex Sans" panose="020B0503050203000203" pitchFamily="34" charset="0"/>
              </a:rPr>
              <a:t>Enterprise Insights Platform, 2020</a:t>
            </a:r>
          </a:p>
        </p:txBody>
      </p:sp>
      <p:sp>
        <p:nvSpPr>
          <p:cNvPr id="3" name="Rectangle 2">
            <a:extLst>
              <a:ext uri="{FF2B5EF4-FFF2-40B4-BE49-F238E27FC236}">
                <a16:creationId xmlns:a16="http://schemas.microsoft.com/office/drawing/2014/main" id="{B0CFEDB7-C94A-4A96-A1D6-59E7B02061EF}"/>
              </a:ext>
            </a:extLst>
          </p:cNvPr>
          <p:cNvSpPr/>
          <p:nvPr/>
        </p:nvSpPr>
        <p:spPr>
          <a:xfrm>
            <a:off x="4571999" y="3723288"/>
            <a:ext cx="4572001" cy="1420211"/>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5" name="Picture 14" descr="A close up of a logo&#10;&#10;Description automatically generated">
            <a:extLst>
              <a:ext uri="{FF2B5EF4-FFF2-40B4-BE49-F238E27FC236}">
                <a16:creationId xmlns:a16="http://schemas.microsoft.com/office/drawing/2014/main" id="{793EE77A-FD2B-2D49-AE0F-17D4B173881E}"/>
              </a:ext>
            </a:extLst>
          </p:cNvPr>
          <p:cNvPicPr>
            <a:picLocks noChangeAspect="1"/>
          </p:cNvPicPr>
          <p:nvPr/>
        </p:nvPicPr>
        <p:blipFill>
          <a:blip r:embed="rId6"/>
          <a:stretch>
            <a:fillRect/>
          </a:stretch>
        </p:blipFill>
        <p:spPr>
          <a:xfrm>
            <a:off x="8177515" y="4654885"/>
            <a:ext cx="749639" cy="299231"/>
          </a:xfrm>
          <a:prstGeom prst="rect">
            <a:avLst/>
          </a:prstGeom>
        </p:spPr>
      </p:pic>
      <p:sp>
        <p:nvSpPr>
          <p:cNvPr id="14" name="TextBox 13">
            <a:extLst>
              <a:ext uri="{FF2B5EF4-FFF2-40B4-BE49-F238E27FC236}">
                <a16:creationId xmlns:a16="http://schemas.microsoft.com/office/drawing/2014/main" id="{A6CA90BF-BD1D-43DE-A315-D49BC5CA92F4}"/>
              </a:ext>
            </a:extLst>
          </p:cNvPr>
          <p:cNvSpPr txBox="1"/>
          <p:nvPr/>
        </p:nvSpPr>
        <p:spPr>
          <a:xfrm>
            <a:off x="4578777" y="3735185"/>
            <a:ext cx="4405764" cy="1569660"/>
          </a:xfrm>
          <a:prstGeom prst="rect">
            <a:avLst/>
          </a:prstGeom>
          <a:noFill/>
        </p:spPr>
        <p:txBody>
          <a:bodyPr wrap="square" rtlCol="0">
            <a:spAutoFit/>
          </a:bodyPr>
          <a:lstStyle/>
          <a:p>
            <a:r>
              <a:rPr lang="en-US" sz="1200" dirty="0">
                <a:latin typeface="IBM Plex Sans" panose="020B0503050203000203" pitchFamily="34" charset="0"/>
              </a:rPr>
              <a:t>Experience 20 years – Research &amp; Practice  – Computational Linguistics within applied Data Science – Xerox PARC/IBM Research - </a:t>
            </a:r>
            <a:r>
              <a:rPr lang="en-US" sz="1200" dirty="0" err="1">
                <a:latin typeface="IBM Plex Sans" panose="020B0503050203000203" pitchFamily="34" charset="0"/>
              </a:rPr>
              <a:t>InXight</a:t>
            </a:r>
            <a:r>
              <a:rPr lang="en-US" sz="1200" dirty="0">
                <a:latin typeface="IBM Plex Sans" panose="020B0503050203000203" pitchFamily="34" charset="0"/>
              </a:rPr>
              <a:t> Software, Business Objects, SAP (Hana) – SPSS – IBM</a:t>
            </a:r>
          </a:p>
          <a:p>
            <a:endParaRPr lang="en-US" sz="1200" dirty="0">
              <a:latin typeface="IBM Plex Sans" panose="020B0503050203000203" pitchFamily="34" charset="0"/>
            </a:endParaRPr>
          </a:p>
          <a:p>
            <a:r>
              <a:rPr lang="en-US" sz="1200" dirty="0">
                <a:latin typeface="IBM Plex Sans" panose="020B0503050203000203" pitchFamily="34" charset="0"/>
              </a:rPr>
              <a:t>Guest Lecturer – College of William and Mary - UVA</a:t>
            </a:r>
          </a:p>
          <a:p>
            <a:endParaRPr lang="en-US" sz="1200" dirty="0">
              <a:latin typeface="IBM Plex Sans" panose="020B0503050203000203" pitchFamily="34" charset="0"/>
            </a:endParaRPr>
          </a:p>
          <a:p>
            <a:endParaRPr lang="en-US" sz="1200" dirty="0">
              <a:latin typeface="IBM Plex Sans" panose="020B0503050203000203" pitchFamily="34" charset="0"/>
            </a:endParaRPr>
          </a:p>
        </p:txBody>
      </p:sp>
    </p:spTree>
    <p:extLst>
      <p:ext uri="{BB962C8B-B14F-4D97-AF65-F5344CB8AC3E}">
        <p14:creationId xmlns:p14="http://schemas.microsoft.com/office/powerpoint/2010/main" val="72864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a:extLst>
              <a:ext uri="{FF2B5EF4-FFF2-40B4-BE49-F238E27FC236}">
                <a16:creationId xmlns:a16="http://schemas.microsoft.com/office/drawing/2014/main" id="{77748FAC-2D2D-43CC-90FF-6E2D4226AC21}"/>
              </a:ext>
            </a:extLst>
          </p:cNvPr>
          <p:cNvSpPr txBox="1">
            <a:spLocks noChangeArrowheads="1"/>
          </p:cNvSpPr>
          <p:nvPr/>
        </p:nvSpPr>
        <p:spPr bwMode="auto">
          <a:xfrm>
            <a:off x="152399" y="261511"/>
            <a:ext cx="8835813" cy="4785369"/>
          </a:xfrm>
          <a:prstGeom prst="rect">
            <a:avLst/>
          </a:prstGeom>
          <a:solidFill>
            <a:srgbClr val="E1E1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2800">
                <a:solidFill>
                  <a:schemeClr val="tx1"/>
                </a:solidFill>
                <a:latin typeface="+mn-lt"/>
                <a:ea typeface="MS PGothic" pitchFamily="34" charset="-128"/>
                <a:cs typeface="ＭＳ Ｐゴシック" charset="0"/>
              </a:defRPr>
            </a:lvl1pPr>
            <a:lvl2pPr marL="509588" indent="-173038" algn="l" rtl="0" eaLnBrk="0" fontAlgn="base" hangingPunct="0">
              <a:spcBef>
                <a:spcPct val="0"/>
              </a:spcBef>
              <a:spcAft>
                <a:spcPct val="0"/>
              </a:spcAft>
              <a:buClr>
                <a:schemeClr val="tx1"/>
              </a:buClr>
              <a:buFont typeface="Arial" panose="020B0604020202020204" pitchFamily="34" charset="0"/>
              <a:buChar char="–"/>
              <a:defRPr sz="2400">
                <a:solidFill>
                  <a:schemeClr val="tx1"/>
                </a:solidFill>
                <a:latin typeface="+mn-lt"/>
                <a:ea typeface="MS PGothic" pitchFamily="34" charset="-128"/>
              </a:defRPr>
            </a:lvl2pPr>
            <a:lvl3pPr marL="855663" indent="-173038" algn="l" rtl="0" eaLnBrk="0" fontAlgn="base" hangingPunct="0">
              <a:spcBef>
                <a:spcPct val="0"/>
              </a:spcBef>
              <a:spcAft>
                <a:spcPct val="0"/>
              </a:spcAft>
              <a:buClr>
                <a:schemeClr val="tx1"/>
              </a:buClr>
              <a:buChar char="•"/>
              <a:defRPr sz="2000">
                <a:solidFill>
                  <a:schemeClr val="tx1"/>
                </a:solidFill>
                <a:latin typeface="+mn-lt"/>
                <a:ea typeface="MS PGothic" pitchFamily="34" charset="-128"/>
              </a:defRPr>
            </a:lvl3pPr>
            <a:lvl4pPr marL="1160463" indent="-228600" algn="l" rtl="0" eaLnBrk="0" fontAlgn="base" hangingPunct="0">
              <a:spcBef>
                <a:spcPct val="0"/>
              </a:spcBef>
              <a:spcAft>
                <a:spcPct val="0"/>
              </a:spcAft>
              <a:buClr>
                <a:schemeClr val="tx1"/>
              </a:buClr>
              <a:buFont typeface="Lucida Grande"/>
              <a:buChar char="−"/>
              <a:defRPr sz="1800">
                <a:solidFill>
                  <a:schemeClr val="tx1"/>
                </a:solidFill>
                <a:latin typeface="+mn-lt"/>
                <a:ea typeface="MS PGothic" pitchFamily="34" charset="-128"/>
              </a:defRPr>
            </a:lvl4pPr>
            <a:lvl5pPr marL="1371600" indent="-173038" algn="l" rtl="0" eaLnBrk="0" fontAlgn="base" hangingPunct="0">
              <a:spcBef>
                <a:spcPts val="100"/>
              </a:spcBef>
              <a:spcAft>
                <a:spcPct val="0"/>
              </a:spcAft>
              <a:buClr>
                <a:schemeClr val="tx1"/>
              </a:buClr>
              <a:buFont typeface="Arial" panose="020B0604020202020204" pitchFamily="34" charset="0"/>
              <a:buChar char="•"/>
              <a:defRPr sz="1800">
                <a:solidFill>
                  <a:schemeClr val="tx1"/>
                </a:solidFill>
                <a:latin typeface="+mn-lt"/>
                <a:ea typeface="MS PGothic" pitchFamily="34" charset="-128"/>
              </a:defRPr>
            </a:lvl5pPr>
            <a:lvl6pPr marL="1997075" indent="-163513" algn="l" rtl="0" eaLnBrk="1" fontAlgn="base" hangingPunct="1">
              <a:spcBef>
                <a:spcPct val="20000"/>
              </a:spcBef>
              <a:spcAft>
                <a:spcPct val="0"/>
              </a:spcAft>
              <a:buClr>
                <a:schemeClr val="bg1"/>
              </a:buClr>
              <a:buChar char="»"/>
              <a:defRPr sz="1800">
                <a:solidFill>
                  <a:schemeClr val="bg1"/>
                </a:solidFill>
                <a:latin typeface="+mn-lt"/>
                <a:ea typeface="+mn-ea"/>
              </a:defRPr>
            </a:lvl6pPr>
            <a:lvl7pPr marL="2454275" indent="-163513" algn="l" rtl="0" eaLnBrk="1" fontAlgn="base" hangingPunct="1">
              <a:spcBef>
                <a:spcPct val="20000"/>
              </a:spcBef>
              <a:spcAft>
                <a:spcPct val="0"/>
              </a:spcAft>
              <a:buClr>
                <a:schemeClr val="bg1"/>
              </a:buClr>
              <a:buChar char="»"/>
              <a:defRPr sz="1800">
                <a:solidFill>
                  <a:schemeClr val="bg1"/>
                </a:solidFill>
                <a:latin typeface="+mn-lt"/>
                <a:ea typeface="+mn-ea"/>
              </a:defRPr>
            </a:lvl7pPr>
            <a:lvl8pPr marL="2911475" indent="-163513" algn="l" rtl="0" eaLnBrk="1" fontAlgn="base" hangingPunct="1">
              <a:spcBef>
                <a:spcPct val="20000"/>
              </a:spcBef>
              <a:spcAft>
                <a:spcPct val="0"/>
              </a:spcAft>
              <a:buClr>
                <a:schemeClr val="bg1"/>
              </a:buClr>
              <a:buChar char="»"/>
              <a:defRPr sz="1800">
                <a:solidFill>
                  <a:schemeClr val="bg1"/>
                </a:solidFill>
                <a:latin typeface="+mn-lt"/>
                <a:ea typeface="+mn-ea"/>
              </a:defRPr>
            </a:lvl8pPr>
            <a:lvl9pPr marL="3368675" indent="-163513" algn="l" rtl="0" eaLnBrk="1" fontAlgn="base" hangingPunct="1">
              <a:spcBef>
                <a:spcPct val="20000"/>
              </a:spcBef>
              <a:spcAft>
                <a:spcPct val="0"/>
              </a:spcAft>
              <a:buClr>
                <a:schemeClr val="bg1"/>
              </a:buClr>
              <a:buChar char="»"/>
              <a:defRPr sz="1800">
                <a:solidFill>
                  <a:schemeClr val="bg1"/>
                </a:solidFill>
                <a:latin typeface="+mn-lt"/>
                <a:ea typeface="+mn-ea"/>
              </a:defRPr>
            </a:lvl9pPr>
          </a:lstStyle>
          <a:p>
            <a:pPr marL="342900" indent="0" algn="ctr">
              <a:spcBef>
                <a:spcPts val="0"/>
              </a:spcBef>
              <a:buNone/>
            </a:pPr>
            <a:endParaRPr lang="en-US" sz="600" dirty="0">
              <a:solidFill>
                <a:schemeClr val="accent2">
                  <a:lumMod val="20000"/>
                  <a:lumOff val="80000"/>
                </a:schemeClr>
              </a:solidFill>
              <a:latin typeface="Century Gothic" panose="020B0502020202020204" pitchFamily="34" charset="0"/>
            </a:endParaRPr>
          </a:p>
        </p:txBody>
      </p:sp>
      <p:pic>
        <p:nvPicPr>
          <p:cNvPr id="30" name="Picture 1">
            <a:extLst>
              <a:ext uri="{FF2B5EF4-FFF2-40B4-BE49-F238E27FC236}">
                <a16:creationId xmlns:a16="http://schemas.microsoft.com/office/drawing/2014/main" id="{5570775D-1909-408E-A9ED-86BF8629E0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573" y="1017813"/>
            <a:ext cx="8527627" cy="3864176"/>
          </a:xfrm>
          <a:prstGeom prst="rect">
            <a:avLst/>
          </a:prstGeom>
          <a:solidFill>
            <a:schemeClr val="bg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BA676155-041F-44B1-AF96-24C7F2F32F29}"/>
              </a:ext>
            </a:extLst>
          </p:cNvPr>
          <p:cNvSpPr/>
          <p:nvPr/>
        </p:nvSpPr>
        <p:spPr>
          <a:xfrm>
            <a:off x="480908" y="1216798"/>
            <a:ext cx="8148319" cy="3478832"/>
          </a:xfrm>
          <a:prstGeom prst="rect">
            <a:avLst/>
          </a:prstGeom>
          <a:solidFill>
            <a:schemeClr val="tx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algn="ctr"/>
            <a:endParaRPr lang="en-US" sz="1013" dirty="0">
              <a:latin typeface="Century Gothic" panose="020B0502020202020204" pitchFamily="34" charset="0"/>
            </a:endParaRPr>
          </a:p>
        </p:txBody>
      </p:sp>
      <p:sp>
        <p:nvSpPr>
          <p:cNvPr id="19458" name="Text Box 1"/>
          <p:cNvSpPr txBox="1">
            <a:spLocks noChangeArrowheads="1"/>
          </p:cNvSpPr>
          <p:nvPr/>
        </p:nvSpPr>
        <p:spPr bwMode="auto">
          <a:xfrm>
            <a:off x="1687116" y="4908948"/>
            <a:ext cx="627459"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eaLnBrk="1" hangingPunct="1">
              <a:spcBef>
                <a:spcPct val="0"/>
              </a:spcBef>
              <a:buClr>
                <a:srgbClr val="FFFFFF"/>
              </a:buClr>
              <a:buFontTx/>
              <a:buNone/>
            </a:pPr>
            <a:fld id="{7485A66E-5396-4B41-8E03-023E2D439BC6}" type="slidenum">
              <a:rPr lang="en-GB" altLang="en-US" sz="750">
                <a:solidFill>
                  <a:srgbClr val="FFFFFF"/>
                </a:solidFill>
                <a:ea typeface="SimSun" panose="02010600030101010101" pitchFamily="2" charset="-122"/>
              </a:rPr>
              <a:pPr eaLnBrk="1" hangingPunct="1">
                <a:spcBef>
                  <a:spcPct val="0"/>
                </a:spcBef>
                <a:buClr>
                  <a:srgbClr val="FFFFFF"/>
                </a:buClr>
                <a:buFontTx/>
                <a:buNone/>
              </a:pPr>
              <a:t>10</a:t>
            </a:fld>
            <a:endParaRPr lang="en-GB" altLang="en-US" sz="750">
              <a:solidFill>
                <a:srgbClr val="FFFFFF"/>
              </a:solidFill>
              <a:ea typeface="SimSun" panose="02010600030101010101" pitchFamily="2" charset="-122"/>
            </a:endParaRPr>
          </a:p>
        </p:txBody>
      </p:sp>
      <p:sp>
        <p:nvSpPr>
          <p:cNvPr id="19460" name="Text Box 3"/>
          <p:cNvSpPr txBox="1">
            <a:spLocks noChangeArrowheads="1"/>
          </p:cNvSpPr>
          <p:nvPr/>
        </p:nvSpPr>
        <p:spPr bwMode="auto">
          <a:xfrm>
            <a:off x="6549629" y="4920853"/>
            <a:ext cx="1428750" cy="21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r" eaLnBrk="1" hangingPunct="1">
              <a:lnSpc>
                <a:spcPct val="90000"/>
              </a:lnSpc>
              <a:spcBef>
                <a:spcPct val="0"/>
              </a:spcBef>
              <a:buClrTx/>
              <a:buFontTx/>
              <a:buNone/>
            </a:pPr>
            <a:fld id="{B27D1F3F-923A-4361-AF0C-D4E1D717AE2E}" type="slidenum">
              <a:rPr lang="en-GB" altLang="en-US" sz="900" b="1">
                <a:ea typeface="SimSun" panose="02010600030101010101" pitchFamily="2" charset="-122"/>
              </a:rPr>
              <a:pPr algn="r" eaLnBrk="1" hangingPunct="1">
                <a:lnSpc>
                  <a:spcPct val="90000"/>
                </a:lnSpc>
                <a:spcBef>
                  <a:spcPct val="0"/>
                </a:spcBef>
                <a:buClrTx/>
                <a:buFontTx/>
                <a:buNone/>
              </a:pPr>
              <a:t>10</a:t>
            </a:fld>
            <a:endParaRPr lang="en-GB" altLang="en-US" sz="900" b="1">
              <a:ea typeface="SimSun" panose="02010600030101010101" pitchFamily="2" charset="-122"/>
            </a:endParaRPr>
          </a:p>
        </p:txBody>
      </p:sp>
      <p:sp>
        <p:nvSpPr>
          <p:cNvPr id="12292" name="Text Box 4"/>
          <p:cNvSpPr txBox="1">
            <a:spLocks noChangeArrowheads="1"/>
          </p:cNvSpPr>
          <p:nvPr/>
        </p:nvSpPr>
        <p:spPr bwMode="auto">
          <a:xfrm>
            <a:off x="311573" y="415141"/>
            <a:ext cx="6330553" cy="270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5pPr>
            <a:lvl6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6pPr>
            <a:lvl7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7pPr>
            <a:lvl8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8pPr>
            <a:lvl9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9pPr>
          </a:lstStyle>
          <a:p>
            <a:pPr>
              <a:lnSpc>
                <a:spcPct val="90000"/>
              </a:lnSpc>
              <a:buClr>
                <a:srgbClr val="375185"/>
              </a:buClr>
              <a:defRPr/>
            </a:pPr>
            <a:r>
              <a:rPr lang="en-GB" sz="1950" dirty="0">
                <a:solidFill>
                  <a:schemeClr val="accent1">
                    <a:lumMod val="50000"/>
                  </a:schemeClr>
                </a:solidFill>
                <a:cs typeface="Arial" charset="0"/>
              </a:rPr>
              <a:t>Linguistic Resource Relationships</a:t>
            </a:r>
          </a:p>
        </p:txBody>
      </p:sp>
      <p:sp>
        <p:nvSpPr>
          <p:cNvPr id="19462" name="AutoShape 5"/>
          <p:cNvSpPr>
            <a:spLocks noChangeArrowheads="1"/>
          </p:cNvSpPr>
          <p:nvPr/>
        </p:nvSpPr>
        <p:spPr bwMode="auto">
          <a:xfrm>
            <a:off x="1358503" y="895351"/>
            <a:ext cx="5900738" cy="3727847"/>
          </a:xfrm>
          <a:prstGeom prst="roundRect">
            <a:avLst>
              <a:gd name="adj" fmla="val 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tx1"/>
              </a:buClr>
              <a:buFont typeface="Wingdings" panose="05000000000000000000" pitchFamily="2" charset="2"/>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defRPr sz="1600">
                <a:solidFill>
                  <a:schemeClr val="tx1"/>
                </a:solidFill>
                <a:latin typeface="Arial" panose="020B0604020202020204" pitchFamily="34" charset="0"/>
              </a:defRPr>
            </a:lvl2pPr>
            <a:lvl3pPr marL="1143000" indent="-228600" eaLnBrk="0" hangingPunct="0">
              <a:spcBef>
                <a:spcPct val="20000"/>
              </a:spcBef>
              <a:buClr>
                <a:schemeClr val="tx1"/>
              </a:buClr>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defRPr sz="1400">
                <a:solidFill>
                  <a:schemeClr val="tx1"/>
                </a:solidFill>
                <a:latin typeface="Arial" panose="020B0604020202020204" pitchFamily="34" charset="0"/>
              </a:defRPr>
            </a:lvl4pPr>
            <a:lvl5pPr marL="2057400" indent="-228600" eaLnBrk="0" hangingPunct="0">
              <a:spcBef>
                <a:spcPct val="20000"/>
              </a:spcBef>
              <a:buClr>
                <a:schemeClr val="tx1"/>
              </a:buCl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9pPr>
          </a:lstStyle>
          <a:p>
            <a:pPr eaLnBrk="1" hangingPunct="1">
              <a:spcBef>
                <a:spcPct val="0"/>
              </a:spcBef>
              <a:buClrTx/>
              <a:buFontTx/>
              <a:buNone/>
            </a:pPr>
            <a:endParaRPr lang="en-US" altLang="en-US" sz="1650">
              <a:solidFill>
                <a:schemeClr val="hlink"/>
              </a:solidFill>
            </a:endParaRPr>
          </a:p>
        </p:txBody>
      </p:sp>
      <p:sp>
        <p:nvSpPr>
          <p:cNvPr id="19463" name="Rectangle 6"/>
          <p:cNvSpPr>
            <a:spLocks noChangeArrowheads="1"/>
          </p:cNvSpPr>
          <p:nvPr/>
        </p:nvSpPr>
        <p:spPr bwMode="auto">
          <a:xfrm>
            <a:off x="1679972" y="850106"/>
            <a:ext cx="5694759" cy="362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8138" indent="-338138" eaLnBrk="0" hangingPunct="0">
              <a:spcBef>
                <a:spcPct val="20000"/>
              </a:spcBef>
              <a:buClr>
                <a:schemeClr val="tx1"/>
              </a:buClr>
              <a:buFont typeface="Wingdings" panose="05000000000000000000" pitchFamily="2" charset="2"/>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9pPr>
          </a:lstStyle>
          <a:p>
            <a:pPr eaLnBrk="1" hangingPunct="1">
              <a:lnSpc>
                <a:spcPct val="95000"/>
              </a:lnSpc>
              <a:spcBef>
                <a:spcPct val="0"/>
              </a:spcBef>
              <a:buClr>
                <a:srgbClr val="808080"/>
              </a:buClr>
              <a:buSzPct val="80000"/>
              <a:buFontTx/>
              <a:buNone/>
            </a:pPr>
            <a:r>
              <a:rPr lang="en-GB" altLang="en-US" sz="2100">
                <a:solidFill>
                  <a:srgbClr val="808080"/>
                </a:solidFill>
              </a:rPr>
              <a:t> </a:t>
            </a:r>
          </a:p>
        </p:txBody>
      </p:sp>
      <p:pic>
        <p:nvPicPr>
          <p:cNvPr id="32" name="image66.png">
            <a:extLst>
              <a:ext uri="{FF2B5EF4-FFF2-40B4-BE49-F238E27FC236}">
                <a16:creationId xmlns:a16="http://schemas.microsoft.com/office/drawing/2014/main" id="{CBCF1F37-BF56-4585-9D3C-0A763BA7B03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95094" y="1306861"/>
            <a:ext cx="4664513" cy="3305833"/>
          </a:xfrm>
          <a:prstGeom prst="rect">
            <a:avLst/>
          </a:prstGeom>
          <a:noFill/>
          <a:ln>
            <a:noFill/>
          </a:ln>
        </p:spPr>
      </p:pic>
    </p:spTree>
    <p:extLst>
      <p:ext uri="{BB962C8B-B14F-4D97-AF65-F5344CB8AC3E}">
        <p14:creationId xmlns:p14="http://schemas.microsoft.com/office/powerpoint/2010/main" val="26644812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a:extLst>
              <a:ext uri="{FF2B5EF4-FFF2-40B4-BE49-F238E27FC236}">
                <a16:creationId xmlns:a16="http://schemas.microsoft.com/office/drawing/2014/main" id="{77748FAC-2D2D-43CC-90FF-6E2D4226AC21}"/>
              </a:ext>
            </a:extLst>
          </p:cNvPr>
          <p:cNvSpPr txBox="1">
            <a:spLocks noChangeArrowheads="1"/>
          </p:cNvSpPr>
          <p:nvPr/>
        </p:nvSpPr>
        <p:spPr bwMode="auto">
          <a:xfrm>
            <a:off x="152399" y="261511"/>
            <a:ext cx="8835813" cy="4785369"/>
          </a:xfrm>
          <a:prstGeom prst="rect">
            <a:avLst/>
          </a:prstGeom>
          <a:solidFill>
            <a:srgbClr val="E1E1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2800">
                <a:solidFill>
                  <a:schemeClr val="tx1"/>
                </a:solidFill>
                <a:latin typeface="+mn-lt"/>
                <a:ea typeface="MS PGothic" pitchFamily="34" charset="-128"/>
                <a:cs typeface="ＭＳ Ｐゴシック" charset="0"/>
              </a:defRPr>
            </a:lvl1pPr>
            <a:lvl2pPr marL="509588" indent="-173038" algn="l" rtl="0" eaLnBrk="0" fontAlgn="base" hangingPunct="0">
              <a:spcBef>
                <a:spcPct val="0"/>
              </a:spcBef>
              <a:spcAft>
                <a:spcPct val="0"/>
              </a:spcAft>
              <a:buClr>
                <a:schemeClr val="tx1"/>
              </a:buClr>
              <a:buFont typeface="Arial" panose="020B0604020202020204" pitchFamily="34" charset="0"/>
              <a:buChar char="–"/>
              <a:defRPr sz="2400">
                <a:solidFill>
                  <a:schemeClr val="tx1"/>
                </a:solidFill>
                <a:latin typeface="+mn-lt"/>
                <a:ea typeface="MS PGothic" pitchFamily="34" charset="-128"/>
              </a:defRPr>
            </a:lvl2pPr>
            <a:lvl3pPr marL="855663" indent="-173038" algn="l" rtl="0" eaLnBrk="0" fontAlgn="base" hangingPunct="0">
              <a:spcBef>
                <a:spcPct val="0"/>
              </a:spcBef>
              <a:spcAft>
                <a:spcPct val="0"/>
              </a:spcAft>
              <a:buClr>
                <a:schemeClr val="tx1"/>
              </a:buClr>
              <a:buChar char="•"/>
              <a:defRPr sz="2000">
                <a:solidFill>
                  <a:schemeClr val="tx1"/>
                </a:solidFill>
                <a:latin typeface="+mn-lt"/>
                <a:ea typeface="MS PGothic" pitchFamily="34" charset="-128"/>
              </a:defRPr>
            </a:lvl3pPr>
            <a:lvl4pPr marL="1160463" indent="-228600" algn="l" rtl="0" eaLnBrk="0" fontAlgn="base" hangingPunct="0">
              <a:spcBef>
                <a:spcPct val="0"/>
              </a:spcBef>
              <a:spcAft>
                <a:spcPct val="0"/>
              </a:spcAft>
              <a:buClr>
                <a:schemeClr val="tx1"/>
              </a:buClr>
              <a:buFont typeface="Lucida Grande"/>
              <a:buChar char="−"/>
              <a:defRPr sz="1800">
                <a:solidFill>
                  <a:schemeClr val="tx1"/>
                </a:solidFill>
                <a:latin typeface="+mn-lt"/>
                <a:ea typeface="MS PGothic" pitchFamily="34" charset="-128"/>
              </a:defRPr>
            </a:lvl4pPr>
            <a:lvl5pPr marL="1371600" indent="-173038" algn="l" rtl="0" eaLnBrk="0" fontAlgn="base" hangingPunct="0">
              <a:spcBef>
                <a:spcPts val="100"/>
              </a:spcBef>
              <a:spcAft>
                <a:spcPct val="0"/>
              </a:spcAft>
              <a:buClr>
                <a:schemeClr val="tx1"/>
              </a:buClr>
              <a:buFont typeface="Arial" panose="020B0604020202020204" pitchFamily="34" charset="0"/>
              <a:buChar char="•"/>
              <a:defRPr sz="1800">
                <a:solidFill>
                  <a:schemeClr val="tx1"/>
                </a:solidFill>
                <a:latin typeface="+mn-lt"/>
                <a:ea typeface="MS PGothic" pitchFamily="34" charset="-128"/>
              </a:defRPr>
            </a:lvl5pPr>
            <a:lvl6pPr marL="1997075" indent="-163513" algn="l" rtl="0" eaLnBrk="1" fontAlgn="base" hangingPunct="1">
              <a:spcBef>
                <a:spcPct val="20000"/>
              </a:spcBef>
              <a:spcAft>
                <a:spcPct val="0"/>
              </a:spcAft>
              <a:buClr>
                <a:schemeClr val="bg1"/>
              </a:buClr>
              <a:buChar char="»"/>
              <a:defRPr sz="1800">
                <a:solidFill>
                  <a:schemeClr val="bg1"/>
                </a:solidFill>
                <a:latin typeface="+mn-lt"/>
                <a:ea typeface="+mn-ea"/>
              </a:defRPr>
            </a:lvl6pPr>
            <a:lvl7pPr marL="2454275" indent="-163513" algn="l" rtl="0" eaLnBrk="1" fontAlgn="base" hangingPunct="1">
              <a:spcBef>
                <a:spcPct val="20000"/>
              </a:spcBef>
              <a:spcAft>
                <a:spcPct val="0"/>
              </a:spcAft>
              <a:buClr>
                <a:schemeClr val="bg1"/>
              </a:buClr>
              <a:buChar char="»"/>
              <a:defRPr sz="1800">
                <a:solidFill>
                  <a:schemeClr val="bg1"/>
                </a:solidFill>
                <a:latin typeface="+mn-lt"/>
                <a:ea typeface="+mn-ea"/>
              </a:defRPr>
            </a:lvl7pPr>
            <a:lvl8pPr marL="2911475" indent="-163513" algn="l" rtl="0" eaLnBrk="1" fontAlgn="base" hangingPunct="1">
              <a:spcBef>
                <a:spcPct val="20000"/>
              </a:spcBef>
              <a:spcAft>
                <a:spcPct val="0"/>
              </a:spcAft>
              <a:buClr>
                <a:schemeClr val="bg1"/>
              </a:buClr>
              <a:buChar char="»"/>
              <a:defRPr sz="1800">
                <a:solidFill>
                  <a:schemeClr val="bg1"/>
                </a:solidFill>
                <a:latin typeface="+mn-lt"/>
                <a:ea typeface="+mn-ea"/>
              </a:defRPr>
            </a:lvl8pPr>
            <a:lvl9pPr marL="3368675" indent="-163513" algn="l" rtl="0" eaLnBrk="1" fontAlgn="base" hangingPunct="1">
              <a:spcBef>
                <a:spcPct val="20000"/>
              </a:spcBef>
              <a:spcAft>
                <a:spcPct val="0"/>
              </a:spcAft>
              <a:buClr>
                <a:schemeClr val="bg1"/>
              </a:buClr>
              <a:buChar char="»"/>
              <a:defRPr sz="1800">
                <a:solidFill>
                  <a:schemeClr val="bg1"/>
                </a:solidFill>
                <a:latin typeface="+mn-lt"/>
                <a:ea typeface="+mn-ea"/>
              </a:defRPr>
            </a:lvl9pPr>
          </a:lstStyle>
          <a:p>
            <a:pPr marL="342900" indent="0" algn="ctr">
              <a:spcBef>
                <a:spcPts val="0"/>
              </a:spcBef>
              <a:buNone/>
            </a:pPr>
            <a:endParaRPr lang="en-US" sz="600" dirty="0">
              <a:solidFill>
                <a:schemeClr val="accent2">
                  <a:lumMod val="20000"/>
                  <a:lumOff val="80000"/>
                </a:schemeClr>
              </a:solidFill>
              <a:latin typeface="Century Gothic" panose="020B0502020202020204" pitchFamily="34" charset="0"/>
            </a:endParaRPr>
          </a:p>
        </p:txBody>
      </p:sp>
      <p:pic>
        <p:nvPicPr>
          <p:cNvPr id="30" name="Picture 1">
            <a:extLst>
              <a:ext uri="{FF2B5EF4-FFF2-40B4-BE49-F238E27FC236}">
                <a16:creationId xmlns:a16="http://schemas.microsoft.com/office/drawing/2014/main" id="{5570775D-1909-408E-A9ED-86BF8629E0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573" y="1017813"/>
            <a:ext cx="8527627" cy="3864176"/>
          </a:xfrm>
          <a:prstGeom prst="rect">
            <a:avLst/>
          </a:prstGeom>
          <a:solidFill>
            <a:schemeClr val="bg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BA676155-041F-44B1-AF96-24C7F2F32F29}"/>
              </a:ext>
            </a:extLst>
          </p:cNvPr>
          <p:cNvSpPr/>
          <p:nvPr/>
        </p:nvSpPr>
        <p:spPr>
          <a:xfrm>
            <a:off x="480908" y="1216798"/>
            <a:ext cx="8148319" cy="3478832"/>
          </a:xfrm>
          <a:prstGeom prst="rect">
            <a:avLst/>
          </a:prstGeom>
          <a:solidFill>
            <a:schemeClr val="tx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algn="ctr"/>
            <a:endParaRPr lang="en-US" sz="1013" dirty="0">
              <a:latin typeface="Century Gothic" panose="020B0502020202020204" pitchFamily="34" charset="0"/>
            </a:endParaRPr>
          </a:p>
        </p:txBody>
      </p:sp>
      <p:sp>
        <p:nvSpPr>
          <p:cNvPr id="19458" name="Text Box 1"/>
          <p:cNvSpPr txBox="1">
            <a:spLocks noChangeArrowheads="1"/>
          </p:cNvSpPr>
          <p:nvPr/>
        </p:nvSpPr>
        <p:spPr bwMode="auto">
          <a:xfrm>
            <a:off x="1687116" y="4908948"/>
            <a:ext cx="627459"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eaLnBrk="1" hangingPunct="1">
              <a:spcBef>
                <a:spcPct val="0"/>
              </a:spcBef>
              <a:buClr>
                <a:srgbClr val="FFFFFF"/>
              </a:buClr>
              <a:buFontTx/>
              <a:buNone/>
            </a:pPr>
            <a:fld id="{7485A66E-5396-4B41-8E03-023E2D439BC6}" type="slidenum">
              <a:rPr lang="en-GB" altLang="en-US" sz="750">
                <a:solidFill>
                  <a:srgbClr val="FFFFFF"/>
                </a:solidFill>
                <a:ea typeface="SimSun" panose="02010600030101010101" pitchFamily="2" charset="-122"/>
              </a:rPr>
              <a:pPr eaLnBrk="1" hangingPunct="1">
                <a:spcBef>
                  <a:spcPct val="0"/>
                </a:spcBef>
                <a:buClr>
                  <a:srgbClr val="FFFFFF"/>
                </a:buClr>
                <a:buFontTx/>
                <a:buNone/>
              </a:pPr>
              <a:t>11</a:t>
            </a:fld>
            <a:endParaRPr lang="en-GB" altLang="en-US" sz="750">
              <a:solidFill>
                <a:srgbClr val="FFFFFF"/>
              </a:solidFill>
              <a:ea typeface="SimSun" panose="02010600030101010101" pitchFamily="2" charset="-122"/>
            </a:endParaRPr>
          </a:p>
        </p:txBody>
      </p:sp>
      <p:sp>
        <p:nvSpPr>
          <p:cNvPr id="19460" name="Text Box 3"/>
          <p:cNvSpPr txBox="1">
            <a:spLocks noChangeArrowheads="1"/>
          </p:cNvSpPr>
          <p:nvPr/>
        </p:nvSpPr>
        <p:spPr bwMode="auto">
          <a:xfrm>
            <a:off x="6549629" y="4920853"/>
            <a:ext cx="1428750" cy="21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r" eaLnBrk="1" hangingPunct="1">
              <a:lnSpc>
                <a:spcPct val="90000"/>
              </a:lnSpc>
              <a:spcBef>
                <a:spcPct val="0"/>
              </a:spcBef>
              <a:buClrTx/>
              <a:buFontTx/>
              <a:buNone/>
            </a:pPr>
            <a:fld id="{B27D1F3F-923A-4361-AF0C-D4E1D717AE2E}" type="slidenum">
              <a:rPr lang="en-GB" altLang="en-US" sz="900" b="1">
                <a:ea typeface="SimSun" panose="02010600030101010101" pitchFamily="2" charset="-122"/>
              </a:rPr>
              <a:pPr algn="r" eaLnBrk="1" hangingPunct="1">
                <a:lnSpc>
                  <a:spcPct val="90000"/>
                </a:lnSpc>
                <a:spcBef>
                  <a:spcPct val="0"/>
                </a:spcBef>
                <a:buClrTx/>
                <a:buFontTx/>
                <a:buNone/>
              </a:pPr>
              <a:t>11</a:t>
            </a:fld>
            <a:endParaRPr lang="en-GB" altLang="en-US" sz="900" b="1">
              <a:ea typeface="SimSun" panose="02010600030101010101" pitchFamily="2" charset="-122"/>
            </a:endParaRPr>
          </a:p>
        </p:txBody>
      </p:sp>
      <p:sp>
        <p:nvSpPr>
          <p:cNvPr id="12292" name="Text Box 4"/>
          <p:cNvSpPr txBox="1">
            <a:spLocks noChangeArrowheads="1"/>
          </p:cNvSpPr>
          <p:nvPr/>
        </p:nvSpPr>
        <p:spPr bwMode="auto">
          <a:xfrm>
            <a:off x="311573" y="415141"/>
            <a:ext cx="6330553" cy="270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5pPr>
            <a:lvl6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6pPr>
            <a:lvl7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7pPr>
            <a:lvl8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8pPr>
            <a:lvl9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9pPr>
          </a:lstStyle>
          <a:p>
            <a:pPr>
              <a:lnSpc>
                <a:spcPct val="90000"/>
              </a:lnSpc>
              <a:buClr>
                <a:srgbClr val="375185"/>
              </a:buClr>
              <a:defRPr/>
            </a:pPr>
            <a:r>
              <a:rPr lang="en-GB" sz="1950" dirty="0">
                <a:solidFill>
                  <a:schemeClr val="accent1">
                    <a:lumMod val="50000"/>
                  </a:schemeClr>
                </a:solidFill>
                <a:cs typeface="Arial" charset="0"/>
              </a:rPr>
              <a:t>Mastering Match Options</a:t>
            </a:r>
          </a:p>
        </p:txBody>
      </p:sp>
      <p:sp>
        <p:nvSpPr>
          <p:cNvPr id="19462" name="AutoShape 5"/>
          <p:cNvSpPr>
            <a:spLocks noChangeArrowheads="1"/>
          </p:cNvSpPr>
          <p:nvPr/>
        </p:nvSpPr>
        <p:spPr bwMode="auto">
          <a:xfrm>
            <a:off x="1358503" y="895351"/>
            <a:ext cx="5900738" cy="3727847"/>
          </a:xfrm>
          <a:prstGeom prst="roundRect">
            <a:avLst>
              <a:gd name="adj" fmla="val 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tx1"/>
              </a:buClr>
              <a:buFont typeface="Wingdings" panose="05000000000000000000" pitchFamily="2" charset="2"/>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defRPr sz="1600">
                <a:solidFill>
                  <a:schemeClr val="tx1"/>
                </a:solidFill>
                <a:latin typeface="Arial" panose="020B0604020202020204" pitchFamily="34" charset="0"/>
              </a:defRPr>
            </a:lvl2pPr>
            <a:lvl3pPr marL="1143000" indent="-228600" eaLnBrk="0" hangingPunct="0">
              <a:spcBef>
                <a:spcPct val="20000"/>
              </a:spcBef>
              <a:buClr>
                <a:schemeClr val="tx1"/>
              </a:buClr>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defRPr sz="1400">
                <a:solidFill>
                  <a:schemeClr val="tx1"/>
                </a:solidFill>
                <a:latin typeface="Arial" panose="020B0604020202020204" pitchFamily="34" charset="0"/>
              </a:defRPr>
            </a:lvl4pPr>
            <a:lvl5pPr marL="2057400" indent="-228600" eaLnBrk="0" hangingPunct="0">
              <a:spcBef>
                <a:spcPct val="20000"/>
              </a:spcBef>
              <a:buClr>
                <a:schemeClr val="tx1"/>
              </a:buCl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9pPr>
          </a:lstStyle>
          <a:p>
            <a:pPr eaLnBrk="1" hangingPunct="1">
              <a:spcBef>
                <a:spcPct val="0"/>
              </a:spcBef>
              <a:buClrTx/>
              <a:buFontTx/>
              <a:buNone/>
            </a:pPr>
            <a:endParaRPr lang="en-US" altLang="en-US" sz="1650">
              <a:solidFill>
                <a:schemeClr val="hlink"/>
              </a:solidFill>
            </a:endParaRPr>
          </a:p>
        </p:txBody>
      </p:sp>
      <p:sp>
        <p:nvSpPr>
          <p:cNvPr id="19463" name="Rectangle 6"/>
          <p:cNvSpPr>
            <a:spLocks noChangeArrowheads="1"/>
          </p:cNvSpPr>
          <p:nvPr/>
        </p:nvSpPr>
        <p:spPr bwMode="auto">
          <a:xfrm>
            <a:off x="1679972" y="850106"/>
            <a:ext cx="5694759" cy="362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8138" indent="-338138" eaLnBrk="0" hangingPunct="0">
              <a:spcBef>
                <a:spcPct val="20000"/>
              </a:spcBef>
              <a:buClr>
                <a:schemeClr val="tx1"/>
              </a:buClr>
              <a:buFont typeface="Wingdings" panose="05000000000000000000" pitchFamily="2" charset="2"/>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9pPr>
          </a:lstStyle>
          <a:p>
            <a:pPr eaLnBrk="1" hangingPunct="1">
              <a:lnSpc>
                <a:spcPct val="95000"/>
              </a:lnSpc>
              <a:spcBef>
                <a:spcPct val="0"/>
              </a:spcBef>
              <a:buClr>
                <a:srgbClr val="808080"/>
              </a:buClr>
              <a:buSzPct val="80000"/>
              <a:buFontTx/>
              <a:buNone/>
            </a:pPr>
            <a:r>
              <a:rPr lang="en-GB" altLang="en-US" sz="2100">
                <a:solidFill>
                  <a:srgbClr val="808080"/>
                </a:solidFill>
              </a:rPr>
              <a:t> </a:t>
            </a:r>
          </a:p>
        </p:txBody>
      </p:sp>
      <p:pic>
        <p:nvPicPr>
          <p:cNvPr id="11" name="Picture 6">
            <a:extLst>
              <a:ext uri="{FF2B5EF4-FFF2-40B4-BE49-F238E27FC236}">
                <a16:creationId xmlns:a16="http://schemas.microsoft.com/office/drawing/2014/main" id="{F59996D1-5A83-41D1-A8B8-B2326E84D430}"/>
              </a:ext>
            </a:extLst>
          </p:cNvPr>
          <p:cNvPicPr>
            <a:picLocks noChangeAspect="1" noChangeArrowheads="1"/>
          </p:cNvPicPr>
          <p:nvPr/>
        </p:nvPicPr>
        <p:blipFill>
          <a:blip r:embed="rId4" cstate="print"/>
          <a:srcRect/>
          <a:stretch>
            <a:fillRect/>
          </a:stretch>
        </p:blipFill>
        <p:spPr bwMode="auto">
          <a:xfrm>
            <a:off x="1184435" y="1273810"/>
            <a:ext cx="6410179" cy="3324212"/>
          </a:xfrm>
          <a:prstGeom prst="rect">
            <a:avLst/>
          </a:prstGeom>
          <a:noFill/>
          <a:ln w="9525" algn="ctr">
            <a:noFill/>
            <a:miter lim="800000"/>
            <a:headEnd/>
            <a:tailEnd/>
          </a:ln>
        </p:spPr>
      </p:pic>
    </p:spTree>
    <p:extLst>
      <p:ext uri="{BB962C8B-B14F-4D97-AF65-F5344CB8AC3E}">
        <p14:creationId xmlns:p14="http://schemas.microsoft.com/office/powerpoint/2010/main" val="24891425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414DBA-AB86-4433-8755-154A7DE2D304}"/>
              </a:ext>
            </a:extLst>
          </p:cNvPr>
          <p:cNvSpPr/>
          <p:nvPr/>
        </p:nvSpPr>
        <p:spPr>
          <a:xfrm>
            <a:off x="541867" y="751840"/>
            <a:ext cx="7762240" cy="439166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5602" name="Title 3"/>
          <p:cNvSpPr>
            <a:spLocks noGrp="1"/>
          </p:cNvSpPr>
          <p:nvPr>
            <p:ph type="title"/>
          </p:nvPr>
        </p:nvSpPr>
        <p:spPr>
          <a:xfrm>
            <a:off x="228600" y="201168"/>
            <a:ext cx="4566920" cy="4491101"/>
          </a:xfrm>
        </p:spPr>
        <p:txBody>
          <a:bodyPr/>
          <a:lstStyle/>
          <a:p>
            <a:r>
              <a:rPr lang="fr-FR" dirty="0"/>
              <a:t>About </a:t>
            </a:r>
            <a:r>
              <a:rPr lang="fr-FR" dirty="0" err="1"/>
              <a:t>Category</a:t>
            </a:r>
            <a:r>
              <a:rPr lang="fr-FR" dirty="0"/>
              <a:t> </a:t>
            </a:r>
            <a:r>
              <a:rPr lang="fr-FR" dirty="0" err="1"/>
              <a:t>Descriptors</a:t>
            </a:r>
            <a:r>
              <a:rPr lang="fr-FR" dirty="0"/>
              <a:t>…</a:t>
            </a:r>
            <a:endParaRPr lang="en-US" dirty="0"/>
          </a:p>
        </p:txBody>
      </p:sp>
      <p:sp>
        <p:nvSpPr>
          <p:cNvPr id="25603" name="Content Placeholder 4"/>
          <p:cNvSpPr>
            <a:spLocks noGrp="1"/>
          </p:cNvSpPr>
          <p:nvPr>
            <p:ph idx="1"/>
          </p:nvPr>
        </p:nvSpPr>
        <p:spPr>
          <a:xfrm>
            <a:off x="1314450" y="857250"/>
            <a:ext cx="2263378" cy="251222"/>
          </a:xfrm>
        </p:spPr>
        <p:txBody>
          <a:bodyPr/>
          <a:lstStyle/>
          <a:p>
            <a:pPr>
              <a:buNone/>
            </a:pPr>
            <a:r>
              <a:rPr lang="fr-FR" sz="1350" dirty="0" err="1"/>
              <a:t>Descriptors</a:t>
            </a:r>
            <a:r>
              <a:rPr lang="fr-FR" sz="1350" dirty="0"/>
              <a:t> </a:t>
            </a:r>
            <a:r>
              <a:rPr lang="fr-FR" sz="1350" dirty="0" err="1"/>
              <a:t>can</a:t>
            </a:r>
            <a:r>
              <a:rPr lang="fr-FR" sz="1350" dirty="0"/>
              <a:t> </a:t>
            </a:r>
            <a:r>
              <a:rPr lang="fr-FR" sz="1350" dirty="0" err="1"/>
              <a:t>be</a:t>
            </a:r>
            <a:r>
              <a:rPr lang="fr-FR" sz="1350" dirty="0"/>
              <a:t>:</a:t>
            </a:r>
          </a:p>
          <a:p>
            <a:pPr lvl="1"/>
            <a:endParaRPr lang="fr-FR" sz="1350" dirty="0"/>
          </a:p>
          <a:p>
            <a:pPr lvl="1"/>
            <a:endParaRPr lang="fr-FR" sz="1350" dirty="0"/>
          </a:p>
        </p:txBody>
      </p:sp>
      <p:sp>
        <p:nvSpPr>
          <p:cNvPr id="10" name="Content Placeholder 4"/>
          <p:cNvSpPr txBox="1">
            <a:spLocks/>
          </p:cNvSpPr>
          <p:nvPr/>
        </p:nvSpPr>
        <p:spPr bwMode="auto">
          <a:xfrm>
            <a:off x="1371600" y="1314450"/>
            <a:ext cx="2263378" cy="2512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128588" indent="-128588" defTabSz="342900" eaLnBrk="0" fontAlgn="base" hangingPunct="0">
              <a:spcBef>
                <a:spcPts val="750"/>
              </a:spcBef>
              <a:spcAft>
                <a:spcPct val="0"/>
              </a:spcAft>
              <a:buClr>
                <a:srgbClr val="000000"/>
              </a:buClr>
              <a:buSzPct val="100000"/>
              <a:buFont typeface="Wingdings" pitchFamily="2" charset="2"/>
              <a:buChar char=""/>
              <a:defRPr/>
            </a:pPr>
            <a:r>
              <a:rPr lang="fr-FR" kern="0" dirty="0">
                <a:solidFill>
                  <a:srgbClr val="000000"/>
                </a:solidFill>
              </a:rPr>
              <a:t>Concepts</a:t>
            </a: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p:txBody>
      </p:sp>
      <p:pic>
        <p:nvPicPr>
          <p:cNvPr id="1030" name="Picture 6"/>
          <p:cNvPicPr>
            <a:picLocks noChangeAspect="1" noChangeArrowheads="1"/>
          </p:cNvPicPr>
          <p:nvPr/>
        </p:nvPicPr>
        <p:blipFill>
          <a:blip r:embed="rId3" cstate="print"/>
          <a:srcRect/>
          <a:stretch>
            <a:fillRect/>
          </a:stretch>
        </p:blipFill>
        <p:spPr bwMode="auto">
          <a:xfrm>
            <a:off x="4343400" y="1371600"/>
            <a:ext cx="1300163" cy="285750"/>
          </a:xfrm>
          <a:prstGeom prst="rect">
            <a:avLst/>
          </a:prstGeom>
          <a:noFill/>
          <a:ln w="9525">
            <a:noFill/>
            <a:miter lim="800000"/>
            <a:headEnd/>
            <a:tailEnd/>
          </a:ln>
          <a:effectLst/>
        </p:spPr>
      </p:pic>
      <p:sp>
        <p:nvSpPr>
          <p:cNvPr id="12" name="Content Placeholder 4"/>
          <p:cNvSpPr txBox="1">
            <a:spLocks/>
          </p:cNvSpPr>
          <p:nvPr/>
        </p:nvSpPr>
        <p:spPr bwMode="auto">
          <a:xfrm>
            <a:off x="1371600" y="1828800"/>
            <a:ext cx="2263378" cy="2512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128588" indent="-128588" defTabSz="342900" eaLnBrk="0" fontAlgn="base" hangingPunct="0">
              <a:spcBef>
                <a:spcPts val="750"/>
              </a:spcBef>
              <a:spcAft>
                <a:spcPct val="0"/>
              </a:spcAft>
              <a:buClr>
                <a:srgbClr val="000000"/>
              </a:buClr>
              <a:buSzPct val="100000"/>
              <a:buFont typeface="Wingdings" pitchFamily="2" charset="2"/>
              <a:buChar char=""/>
              <a:defRPr/>
            </a:pPr>
            <a:r>
              <a:rPr lang="fr-FR" kern="0" dirty="0">
                <a:solidFill>
                  <a:srgbClr val="000000"/>
                </a:solidFill>
              </a:rPr>
              <a:t>Types</a:t>
            </a: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p:txBody>
      </p:sp>
      <p:pic>
        <p:nvPicPr>
          <p:cNvPr id="1031" name="Picture 7"/>
          <p:cNvPicPr>
            <a:picLocks noChangeAspect="1" noChangeArrowheads="1"/>
          </p:cNvPicPr>
          <p:nvPr/>
        </p:nvPicPr>
        <p:blipFill>
          <a:blip r:embed="rId4" cstate="print"/>
          <a:srcRect/>
          <a:stretch>
            <a:fillRect/>
          </a:stretch>
        </p:blipFill>
        <p:spPr bwMode="auto">
          <a:xfrm>
            <a:off x="4343400" y="1771650"/>
            <a:ext cx="1980687" cy="303609"/>
          </a:xfrm>
          <a:prstGeom prst="rect">
            <a:avLst/>
          </a:prstGeom>
          <a:noFill/>
          <a:ln w="9525">
            <a:noFill/>
            <a:miter lim="800000"/>
            <a:headEnd/>
            <a:tailEnd/>
          </a:ln>
          <a:effectLst/>
        </p:spPr>
      </p:pic>
      <p:sp>
        <p:nvSpPr>
          <p:cNvPr id="14" name="Content Placeholder 4"/>
          <p:cNvSpPr txBox="1">
            <a:spLocks/>
          </p:cNvSpPr>
          <p:nvPr/>
        </p:nvSpPr>
        <p:spPr bwMode="auto">
          <a:xfrm>
            <a:off x="1371600" y="2400300"/>
            <a:ext cx="2263378" cy="2512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128588" indent="-128588" defTabSz="342900" eaLnBrk="0" fontAlgn="base" hangingPunct="0">
              <a:spcBef>
                <a:spcPts val="750"/>
              </a:spcBef>
              <a:spcAft>
                <a:spcPct val="0"/>
              </a:spcAft>
              <a:buClr>
                <a:srgbClr val="000000"/>
              </a:buClr>
              <a:buSzPct val="100000"/>
              <a:buFont typeface="Wingdings" pitchFamily="2" charset="2"/>
              <a:buChar char=""/>
              <a:defRPr/>
            </a:pPr>
            <a:r>
              <a:rPr lang="fr-FR" kern="0" dirty="0">
                <a:solidFill>
                  <a:srgbClr val="000000"/>
                </a:solidFill>
              </a:rPr>
              <a:t>TLA Concept Patterns</a:t>
            </a: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p:txBody>
      </p:sp>
      <p:pic>
        <p:nvPicPr>
          <p:cNvPr id="1032" name="Picture 8"/>
          <p:cNvPicPr>
            <a:picLocks noChangeAspect="1" noChangeArrowheads="1"/>
          </p:cNvPicPr>
          <p:nvPr/>
        </p:nvPicPr>
        <p:blipFill>
          <a:blip r:embed="rId5" cstate="print"/>
          <a:srcRect/>
          <a:stretch>
            <a:fillRect/>
          </a:stretch>
        </p:blipFill>
        <p:spPr bwMode="auto">
          <a:xfrm>
            <a:off x="4286250" y="2343150"/>
            <a:ext cx="2265284" cy="300038"/>
          </a:xfrm>
          <a:prstGeom prst="rect">
            <a:avLst/>
          </a:prstGeom>
          <a:noFill/>
          <a:ln w="9525">
            <a:noFill/>
            <a:miter lim="800000"/>
            <a:headEnd/>
            <a:tailEnd/>
          </a:ln>
          <a:effectLst/>
        </p:spPr>
      </p:pic>
      <p:sp>
        <p:nvSpPr>
          <p:cNvPr id="16" name="Content Placeholder 4"/>
          <p:cNvSpPr txBox="1">
            <a:spLocks/>
          </p:cNvSpPr>
          <p:nvPr/>
        </p:nvSpPr>
        <p:spPr bwMode="auto">
          <a:xfrm>
            <a:off x="1371600" y="3028950"/>
            <a:ext cx="2263378" cy="2512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128588" indent="-128588" defTabSz="342900" eaLnBrk="0" fontAlgn="base" hangingPunct="0">
              <a:spcBef>
                <a:spcPts val="750"/>
              </a:spcBef>
              <a:spcAft>
                <a:spcPct val="0"/>
              </a:spcAft>
              <a:buClr>
                <a:srgbClr val="000000"/>
              </a:buClr>
              <a:buSzPct val="100000"/>
              <a:buFont typeface="Wingdings" pitchFamily="2" charset="2"/>
              <a:buChar char=""/>
              <a:defRPr/>
            </a:pPr>
            <a:r>
              <a:rPr lang="fr-FR" kern="0" dirty="0">
                <a:solidFill>
                  <a:srgbClr val="000000"/>
                </a:solidFill>
              </a:rPr>
              <a:t>TLA Type Patterns</a:t>
            </a: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p:txBody>
      </p:sp>
      <p:pic>
        <p:nvPicPr>
          <p:cNvPr id="1033" name="Picture 9"/>
          <p:cNvPicPr>
            <a:picLocks noChangeAspect="1" noChangeArrowheads="1"/>
          </p:cNvPicPr>
          <p:nvPr/>
        </p:nvPicPr>
        <p:blipFill>
          <a:blip r:embed="rId6" cstate="print"/>
          <a:srcRect/>
          <a:stretch>
            <a:fillRect/>
          </a:stretch>
        </p:blipFill>
        <p:spPr bwMode="auto">
          <a:xfrm>
            <a:off x="4229100" y="2971800"/>
            <a:ext cx="2354580" cy="228600"/>
          </a:xfrm>
          <a:prstGeom prst="rect">
            <a:avLst/>
          </a:prstGeom>
          <a:noFill/>
          <a:ln w="9525">
            <a:noFill/>
            <a:miter lim="800000"/>
            <a:headEnd/>
            <a:tailEnd/>
          </a:ln>
          <a:effectLst/>
        </p:spPr>
      </p:pic>
      <p:sp>
        <p:nvSpPr>
          <p:cNvPr id="18" name="Content Placeholder 4"/>
          <p:cNvSpPr txBox="1">
            <a:spLocks/>
          </p:cNvSpPr>
          <p:nvPr/>
        </p:nvSpPr>
        <p:spPr bwMode="auto">
          <a:xfrm>
            <a:off x="1371600" y="3543300"/>
            <a:ext cx="2263378" cy="2512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128588" indent="-128588" defTabSz="342900" eaLnBrk="0" fontAlgn="base" hangingPunct="0">
              <a:spcBef>
                <a:spcPts val="750"/>
              </a:spcBef>
              <a:spcAft>
                <a:spcPct val="0"/>
              </a:spcAft>
              <a:buClr>
                <a:srgbClr val="000000"/>
              </a:buClr>
              <a:buSzPct val="100000"/>
              <a:buFont typeface="Wingdings" pitchFamily="2" charset="2"/>
              <a:buChar char=""/>
              <a:defRPr/>
            </a:pPr>
            <a:r>
              <a:rPr lang="fr-FR" kern="0" dirty="0">
                <a:solidFill>
                  <a:srgbClr val="000000"/>
                </a:solidFill>
              </a:rPr>
              <a:t>Business </a:t>
            </a:r>
            <a:r>
              <a:rPr lang="fr-FR" kern="0" dirty="0" err="1">
                <a:solidFill>
                  <a:srgbClr val="000000"/>
                </a:solidFill>
              </a:rPr>
              <a:t>Rules</a:t>
            </a:r>
            <a:endParaRPr lang="fr-FR" kern="0" dirty="0">
              <a:solidFill>
                <a:srgbClr val="000000"/>
              </a:solidFill>
            </a:endParaRP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a:p>
            <a:pPr marL="381000" lvl="1" indent="-121444" defTabSz="342900" eaLnBrk="0" fontAlgn="base" hangingPunct="0">
              <a:spcBef>
                <a:spcPct val="0"/>
              </a:spcBef>
              <a:spcAft>
                <a:spcPct val="0"/>
              </a:spcAft>
              <a:buClr>
                <a:srgbClr val="000000"/>
              </a:buClr>
              <a:buSzPct val="100000"/>
              <a:buFont typeface="Arial" charset="0"/>
              <a:buChar char="–"/>
              <a:defRPr/>
            </a:pPr>
            <a:endParaRPr lang="fr-FR" kern="0" dirty="0">
              <a:solidFill>
                <a:srgbClr val="000000"/>
              </a:solidFill>
            </a:endParaRPr>
          </a:p>
        </p:txBody>
      </p:sp>
      <p:pic>
        <p:nvPicPr>
          <p:cNvPr id="1034" name="Picture 10"/>
          <p:cNvPicPr>
            <a:picLocks noChangeAspect="1" noChangeArrowheads="1"/>
          </p:cNvPicPr>
          <p:nvPr/>
        </p:nvPicPr>
        <p:blipFill>
          <a:blip r:embed="rId7" cstate="print"/>
          <a:srcRect/>
          <a:stretch>
            <a:fillRect/>
          </a:stretch>
        </p:blipFill>
        <p:spPr bwMode="auto">
          <a:xfrm>
            <a:off x="4171950" y="3886200"/>
            <a:ext cx="2057400" cy="285750"/>
          </a:xfrm>
          <a:prstGeom prst="rect">
            <a:avLst/>
          </a:prstGeom>
          <a:noFill/>
          <a:ln w="9525">
            <a:noFill/>
            <a:miter lim="800000"/>
            <a:headEnd/>
            <a:tailEnd/>
          </a:ln>
          <a:effectLst/>
        </p:spPr>
      </p:pic>
      <p:pic>
        <p:nvPicPr>
          <p:cNvPr id="1035" name="Picture 11"/>
          <p:cNvPicPr>
            <a:picLocks noChangeAspect="1" noChangeArrowheads="1"/>
          </p:cNvPicPr>
          <p:nvPr/>
        </p:nvPicPr>
        <p:blipFill>
          <a:blip r:embed="rId8" cstate="print"/>
          <a:srcRect/>
          <a:stretch>
            <a:fillRect/>
          </a:stretch>
        </p:blipFill>
        <p:spPr bwMode="auto">
          <a:xfrm>
            <a:off x="4229100" y="3486151"/>
            <a:ext cx="1771650" cy="251204"/>
          </a:xfrm>
          <a:prstGeom prst="rect">
            <a:avLst/>
          </a:prstGeom>
          <a:noFill/>
          <a:ln w="9525">
            <a:noFill/>
            <a:miter lim="800000"/>
            <a:headEnd/>
            <a:tailEnd/>
          </a:ln>
          <a:effectLst/>
        </p:spPr>
      </p:pic>
      <p:pic>
        <p:nvPicPr>
          <p:cNvPr id="1036" name="Picture 12"/>
          <p:cNvPicPr>
            <a:picLocks noChangeAspect="1" noChangeArrowheads="1"/>
          </p:cNvPicPr>
          <p:nvPr/>
        </p:nvPicPr>
        <p:blipFill>
          <a:blip r:embed="rId9" cstate="print"/>
          <a:srcRect/>
          <a:stretch>
            <a:fillRect/>
          </a:stretch>
        </p:blipFill>
        <p:spPr bwMode="auto">
          <a:xfrm>
            <a:off x="4171950" y="4343400"/>
            <a:ext cx="2000250" cy="285750"/>
          </a:xfrm>
          <a:prstGeom prst="rect">
            <a:avLst/>
          </a:prstGeom>
          <a:noFill/>
          <a:ln w="9525">
            <a:noFill/>
            <a:miter lim="800000"/>
            <a:headEnd/>
            <a:tailEnd/>
          </a:ln>
          <a:effectLst/>
        </p:spPr>
      </p:pic>
      <p:pic>
        <p:nvPicPr>
          <p:cNvPr id="1037" name="Picture 13"/>
          <p:cNvPicPr>
            <a:picLocks noChangeAspect="1" noChangeArrowheads="1"/>
          </p:cNvPicPr>
          <p:nvPr/>
        </p:nvPicPr>
        <p:blipFill>
          <a:blip r:embed="rId10" cstate="print"/>
          <a:srcRect/>
          <a:stretch>
            <a:fillRect/>
          </a:stretch>
        </p:blipFill>
        <p:spPr bwMode="auto">
          <a:xfrm>
            <a:off x="4114800" y="4800600"/>
            <a:ext cx="2351315" cy="228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anim calcmode="lin" valueType="num">
                                      <p:cBhvr additive="base">
                                        <p:cTn id="13" dur="500" fill="hold"/>
                                        <p:tgtEl>
                                          <p:spTgt spid="1030"/>
                                        </p:tgtEl>
                                        <p:attrNameLst>
                                          <p:attrName>ppt_x</p:attrName>
                                        </p:attrNameLst>
                                      </p:cBhvr>
                                      <p:tavLst>
                                        <p:tav tm="0">
                                          <p:val>
                                            <p:strVal val="#ppt_x"/>
                                          </p:val>
                                        </p:tav>
                                        <p:tav tm="100000">
                                          <p:val>
                                            <p:strVal val="#ppt_x"/>
                                          </p:val>
                                        </p:tav>
                                      </p:tavLst>
                                    </p:anim>
                                    <p:anim calcmode="lin" valueType="num">
                                      <p:cBhvr additive="base">
                                        <p:cTn id="14"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1"/>
                                        </p:tgtEl>
                                        <p:attrNameLst>
                                          <p:attrName>style.visibility</p:attrName>
                                        </p:attrNameLst>
                                      </p:cBhvr>
                                      <p:to>
                                        <p:strVal val="visible"/>
                                      </p:to>
                                    </p:set>
                                    <p:anim calcmode="lin" valueType="num">
                                      <p:cBhvr additive="base">
                                        <p:cTn id="25" dur="500" fill="hold"/>
                                        <p:tgtEl>
                                          <p:spTgt spid="1031"/>
                                        </p:tgtEl>
                                        <p:attrNameLst>
                                          <p:attrName>ppt_x</p:attrName>
                                        </p:attrNameLst>
                                      </p:cBhvr>
                                      <p:tavLst>
                                        <p:tav tm="0">
                                          <p:val>
                                            <p:strVal val="#ppt_x"/>
                                          </p:val>
                                        </p:tav>
                                        <p:tav tm="100000">
                                          <p:val>
                                            <p:strVal val="#ppt_x"/>
                                          </p:val>
                                        </p:tav>
                                      </p:tavLst>
                                    </p:anim>
                                    <p:anim calcmode="lin" valueType="num">
                                      <p:cBhvr additive="base">
                                        <p:cTn id="26"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2"/>
                                        </p:tgtEl>
                                        <p:attrNameLst>
                                          <p:attrName>style.visibility</p:attrName>
                                        </p:attrNameLst>
                                      </p:cBhvr>
                                      <p:to>
                                        <p:strVal val="visible"/>
                                      </p:to>
                                    </p:set>
                                    <p:anim calcmode="lin" valueType="num">
                                      <p:cBhvr additive="base">
                                        <p:cTn id="37" dur="500" fill="hold"/>
                                        <p:tgtEl>
                                          <p:spTgt spid="1032"/>
                                        </p:tgtEl>
                                        <p:attrNameLst>
                                          <p:attrName>ppt_x</p:attrName>
                                        </p:attrNameLst>
                                      </p:cBhvr>
                                      <p:tavLst>
                                        <p:tav tm="0">
                                          <p:val>
                                            <p:strVal val="#ppt_x"/>
                                          </p:val>
                                        </p:tav>
                                        <p:tav tm="100000">
                                          <p:val>
                                            <p:strVal val="#ppt_x"/>
                                          </p:val>
                                        </p:tav>
                                      </p:tavLst>
                                    </p:anim>
                                    <p:anim calcmode="lin" valueType="num">
                                      <p:cBhvr additive="base">
                                        <p:cTn id="38"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33"/>
                                        </p:tgtEl>
                                        <p:attrNameLst>
                                          <p:attrName>style.visibility</p:attrName>
                                        </p:attrNameLst>
                                      </p:cBhvr>
                                      <p:to>
                                        <p:strVal val="visible"/>
                                      </p:to>
                                    </p:set>
                                    <p:anim calcmode="lin" valueType="num">
                                      <p:cBhvr additive="base">
                                        <p:cTn id="49" dur="500" fill="hold"/>
                                        <p:tgtEl>
                                          <p:spTgt spid="1033"/>
                                        </p:tgtEl>
                                        <p:attrNameLst>
                                          <p:attrName>ppt_x</p:attrName>
                                        </p:attrNameLst>
                                      </p:cBhvr>
                                      <p:tavLst>
                                        <p:tav tm="0">
                                          <p:val>
                                            <p:strVal val="#ppt_x"/>
                                          </p:val>
                                        </p:tav>
                                        <p:tav tm="100000">
                                          <p:val>
                                            <p:strVal val="#ppt_x"/>
                                          </p:val>
                                        </p:tav>
                                      </p:tavLst>
                                    </p:anim>
                                    <p:anim calcmode="lin" valueType="num">
                                      <p:cBhvr additive="base">
                                        <p:cTn id="50"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35"/>
                                        </p:tgtEl>
                                        <p:attrNameLst>
                                          <p:attrName>style.visibility</p:attrName>
                                        </p:attrNameLst>
                                      </p:cBhvr>
                                      <p:to>
                                        <p:strVal val="visible"/>
                                      </p:to>
                                    </p:set>
                                    <p:anim calcmode="lin" valueType="num">
                                      <p:cBhvr additive="base">
                                        <p:cTn id="61" dur="500" fill="hold"/>
                                        <p:tgtEl>
                                          <p:spTgt spid="1035"/>
                                        </p:tgtEl>
                                        <p:attrNameLst>
                                          <p:attrName>ppt_x</p:attrName>
                                        </p:attrNameLst>
                                      </p:cBhvr>
                                      <p:tavLst>
                                        <p:tav tm="0">
                                          <p:val>
                                            <p:strVal val="#ppt_x"/>
                                          </p:val>
                                        </p:tav>
                                        <p:tav tm="100000">
                                          <p:val>
                                            <p:strVal val="#ppt_x"/>
                                          </p:val>
                                        </p:tav>
                                      </p:tavLst>
                                    </p:anim>
                                    <p:anim calcmode="lin" valueType="num">
                                      <p:cBhvr additive="base">
                                        <p:cTn id="62" dur="500" fill="hold"/>
                                        <p:tgtEl>
                                          <p:spTgt spid="103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34"/>
                                        </p:tgtEl>
                                        <p:attrNameLst>
                                          <p:attrName>style.visibility</p:attrName>
                                        </p:attrNameLst>
                                      </p:cBhvr>
                                      <p:to>
                                        <p:strVal val="visible"/>
                                      </p:to>
                                    </p:set>
                                    <p:anim calcmode="lin" valueType="num">
                                      <p:cBhvr additive="base">
                                        <p:cTn id="67" dur="500" fill="hold"/>
                                        <p:tgtEl>
                                          <p:spTgt spid="1034"/>
                                        </p:tgtEl>
                                        <p:attrNameLst>
                                          <p:attrName>ppt_x</p:attrName>
                                        </p:attrNameLst>
                                      </p:cBhvr>
                                      <p:tavLst>
                                        <p:tav tm="0">
                                          <p:val>
                                            <p:strVal val="#ppt_x"/>
                                          </p:val>
                                        </p:tav>
                                        <p:tav tm="100000">
                                          <p:val>
                                            <p:strVal val="#ppt_x"/>
                                          </p:val>
                                        </p:tav>
                                      </p:tavLst>
                                    </p:anim>
                                    <p:anim calcmode="lin" valueType="num">
                                      <p:cBhvr additive="base">
                                        <p:cTn id="68"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36"/>
                                        </p:tgtEl>
                                        <p:attrNameLst>
                                          <p:attrName>style.visibility</p:attrName>
                                        </p:attrNameLst>
                                      </p:cBhvr>
                                      <p:to>
                                        <p:strVal val="visible"/>
                                      </p:to>
                                    </p:set>
                                    <p:anim calcmode="lin" valueType="num">
                                      <p:cBhvr additive="base">
                                        <p:cTn id="73" dur="500" fill="hold"/>
                                        <p:tgtEl>
                                          <p:spTgt spid="1036"/>
                                        </p:tgtEl>
                                        <p:attrNameLst>
                                          <p:attrName>ppt_x</p:attrName>
                                        </p:attrNameLst>
                                      </p:cBhvr>
                                      <p:tavLst>
                                        <p:tav tm="0">
                                          <p:val>
                                            <p:strVal val="#ppt_x"/>
                                          </p:val>
                                        </p:tav>
                                        <p:tav tm="100000">
                                          <p:val>
                                            <p:strVal val="#ppt_x"/>
                                          </p:val>
                                        </p:tav>
                                      </p:tavLst>
                                    </p:anim>
                                    <p:anim calcmode="lin" valueType="num">
                                      <p:cBhvr additive="base">
                                        <p:cTn id="74"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037"/>
                                        </p:tgtEl>
                                        <p:attrNameLst>
                                          <p:attrName>style.visibility</p:attrName>
                                        </p:attrNameLst>
                                      </p:cBhvr>
                                      <p:to>
                                        <p:strVal val="visible"/>
                                      </p:to>
                                    </p:set>
                                    <p:anim calcmode="lin" valueType="num">
                                      <p:cBhvr additive="base">
                                        <p:cTn id="79" dur="500" fill="hold"/>
                                        <p:tgtEl>
                                          <p:spTgt spid="1037"/>
                                        </p:tgtEl>
                                        <p:attrNameLst>
                                          <p:attrName>ppt_x</p:attrName>
                                        </p:attrNameLst>
                                      </p:cBhvr>
                                      <p:tavLst>
                                        <p:tav tm="0">
                                          <p:val>
                                            <p:strVal val="#ppt_x"/>
                                          </p:val>
                                        </p:tav>
                                        <p:tav tm="100000">
                                          <p:val>
                                            <p:strVal val="#ppt_x"/>
                                          </p:val>
                                        </p:tav>
                                      </p:tavLst>
                                    </p:anim>
                                    <p:anim calcmode="lin" valueType="num">
                                      <p:cBhvr additive="base">
                                        <p:cTn id="80" dur="500" fill="hold"/>
                                        <p:tgtEl>
                                          <p:spTgt spid="10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36FAE7-1661-314D-B83B-873301A603A5}"/>
              </a:ext>
            </a:extLst>
          </p:cNvPr>
          <p:cNvSpPr/>
          <p:nvPr/>
        </p:nvSpPr>
        <p:spPr>
          <a:xfrm>
            <a:off x="4571999" y="-1"/>
            <a:ext cx="4572001" cy="37232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13" dirty="0"/>
          </a:p>
          <a:p>
            <a:endParaRPr lang="en-US" sz="1013" dirty="0"/>
          </a:p>
          <a:p>
            <a:endParaRPr lang="en-US" sz="1013" dirty="0"/>
          </a:p>
          <a:p>
            <a:r>
              <a:rPr lang="en-US" sz="1500" dirty="0">
                <a:solidFill>
                  <a:schemeClr val="accent2">
                    <a:lumMod val="50000"/>
                  </a:schemeClr>
                </a:solidFill>
              </a:rPr>
              <a:t>Steven D. Reeves</a:t>
            </a:r>
          </a:p>
          <a:p>
            <a:r>
              <a:rPr lang="en-US" sz="1200" dirty="0">
                <a:solidFill>
                  <a:schemeClr val="accent2">
                    <a:lumMod val="50000"/>
                  </a:schemeClr>
                </a:solidFill>
              </a:rPr>
              <a:t>Certified Cloud Pak Engineer</a:t>
            </a:r>
          </a:p>
          <a:p>
            <a:r>
              <a:rPr lang="en-US" sz="1200" dirty="0">
                <a:solidFill>
                  <a:schemeClr val="accent2">
                    <a:lumMod val="50000"/>
                  </a:schemeClr>
                </a:solidFill>
              </a:rPr>
              <a:t>Data Scientist – (NLP) Text Analytics Specialist</a:t>
            </a:r>
          </a:p>
          <a:p>
            <a:r>
              <a:rPr lang="en-US" sz="1200" dirty="0">
                <a:solidFill>
                  <a:schemeClr val="accent2">
                    <a:lumMod val="50000"/>
                  </a:schemeClr>
                </a:solidFill>
              </a:rPr>
              <a:t>Distribution Market</a:t>
            </a:r>
          </a:p>
          <a:p>
            <a:r>
              <a:rPr lang="en-US" sz="1200" dirty="0">
                <a:solidFill>
                  <a:schemeClr val="accent2">
                    <a:lumMod val="50000"/>
                  </a:schemeClr>
                </a:solidFill>
              </a:rPr>
              <a:t>sdreeves@us.ibm.com</a:t>
            </a:r>
          </a:p>
        </p:txBody>
      </p:sp>
      <p:sp>
        <p:nvSpPr>
          <p:cNvPr id="2" name="Rectangle 1">
            <a:extLst>
              <a:ext uri="{FF2B5EF4-FFF2-40B4-BE49-F238E27FC236}">
                <a16:creationId xmlns:a16="http://schemas.microsoft.com/office/drawing/2014/main" id="{D0F8B76F-7CBE-E149-88CA-F8E9F3F5AFA1}"/>
              </a:ext>
            </a:extLst>
          </p:cNvPr>
          <p:cNvSpPr/>
          <p:nvPr/>
        </p:nvSpPr>
        <p:spPr>
          <a:xfrm>
            <a:off x="0" y="1"/>
            <a:ext cx="4571999" cy="5143500"/>
          </a:xfrm>
          <a:prstGeom prst="rect">
            <a:avLst/>
          </a:prstGeom>
          <a:gradFill flip="none" rotWithShape="1">
            <a:gsLst>
              <a:gs pos="0">
                <a:schemeClr val="tx1">
                  <a:lumMod val="85000"/>
                  <a:lumOff val="15000"/>
                </a:schemeClr>
              </a:gs>
              <a:gs pos="100000">
                <a:schemeClr val="tx1">
                  <a:lumMod val="95000"/>
                  <a:lumOff val="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a:extLst>
              <a:ext uri="{FF2B5EF4-FFF2-40B4-BE49-F238E27FC236}">
                <a16:creationId xmlns:a16="http://schemas.microsoft.com/office/drawing/2014/main" id="{2FF297BD-0862-1949-85CD-97339798021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20000" contrast="15000"/>
                    </a14:imgEffect>
                  </a14:imgLayer>
                </a14:imgProps>
              </a:ext>
            </a:extLst>
          </a:blip>
          <a:srcRect l="13384" t="15209" r="4635" b="6498"/>
          <a:stretch/>
        </p:blipFill>
        <p:spPr>
          <a:xfrm rot="10800000">
            <a:off x="0" y="0"/>
            <a:ext cx="4571999" cy="5143500"/>
          </a:xfrm>
          <a:prstGeom prst="rect">
            <a:avLst/>
          </a:prstGeom>
        </p:spPr>
      </p:pic>
      <p:pic>
        <p:nvPicPr>
          <p:cNvPr id="6" name="Picture 5" descr="A close up of a sign&#10;&#10;Description automatically generated">
            <a:extLst>
              <a:ext uri="{FF2B5EF4-FFF2-40B4-BE49-F238E27FC236}">
                <a16:creationId xmlns:a16="http://schemas.microsoft.com/office/drawing/2014/main" id="{F558E0B5-C374-6B45-8B60-5866AEFF83A8}"/>
              </a:ext>
            </a:extLst>
          </p:cNvPr>
          <p:cNvPicPr>
            <a:picLocks noChangeAspect="1"/>
          </p:cNvPicPr>
          <p:nvPr/>
        </p:nvPicPr>
        <p:blipFill>
          <a:blip r:embed="rId5"/>
          <a:stretch>
            <a:fillRect/>
          </a:stretch>
        </p:blipFill>
        <p:spPr>
          <a:xfrm>
            <a:off x="1476375" y="1647825"/>
            <a:ext cx="1619250" cy="1847850"/>
          </a:xfrm>
          <a:prstGeom prst="rect">
            <a:avLst/>
          </a:prstGeom>
          <a:effectLst>
            <a:outerShdw blurRad="50800" dist="38100" dir="2700000" algn="tl" rotWithShape="0">
              <a:schemeClr val="tx1">
                <a:alpha val="40000"/>
              </a:schemeClr>
            </a:outerShdw>
          </a:effectLst>
        </p:spPr>
      </p:pic>
      <p:sp>
        <p:nvSpPr>
          <p:cNvPr id="8" name="TextBox 7">
            <a:extLst>
              <a:ext uri="{FF2B5EF4-FFF2-40B4-BE49-F238E27FC236}">
                <a16:creationId xmlns:a16="http://schemas.microsoft.com/office/drawing/2014/main" id="{0FED1E9C-8A70-0D4D-A72A-66DEBBAA8F45}"/>
              </a:ext>
            </a:extLst>
          </p:cNvPr>
          <p:cNvSpPr txBox="1"/>
          <p:nvPr/>
        </p:nvSpPr>
        <p:spPr>
          <a:xfrm>
            <a:off x="4571999" y="297480"/>
            <a:ext cx="4985173" cy="492443"/>
          </a:xfrm>
          <a:prstGeom prst="rect">
            <a:avLst/>
          </a:prstGeom>
          <a:noFill/>
        </p:spPr>
        <p:txBody>
          <a:bodyPr wrap="square" rtlCol="0">
            <a:spAutoFit/>
          </a:bodyPr>
          <a:lstStyle/>
          <a:p>
            <a:r>
              <a:rPr lang="en-US" sz="2600" dirty="0">
                <a:latin typeface="IBM Plex Sans Medium" panose="020B0503050203000203" pitchFamily="34" charset="0"/>
              </a:rPr>
              <a:t>SPSS Modeler Text Analytics</a:t>
            </a:r>
          </a:p>
        </p:txBody>
      </p:sp>
      <p:sp>
        <p:nvSpPr>
          <p:cNvPr id="11" name="TextBox 10">
            <a:extLst>
              <a:ext uri="{FF2B5EF4-FFF2-40B4-BE49-F238E27FC236}">
                <a16:creationId xmlns:a16="http://schemas.microsoft.com/office/drawing/2014/main" id="{9E83A7C5-6001-014F-B4EF-002064E17DE3}"/>
              </a:ext>
            </a:extLst>
          </p:cNvPr>
          <p:cNvSpPr txBox="1"/>
          <p:nvPr/>
        </p:nvSpPr>
        <p:spPr>
          <a:xfrm>
            <a:off x="4728080" y="933415"/>
            <a:ext cx="4259841" cy="553998"/>
          </a:xfrm>
          <a:prstGeom prst="rect">
            <a:avLst/>
          </a:prstGeom>
          <a:noFill/>
        </p:spPr>
        <p:txBody>
          <a:bodyPr wrap="square" rtlCol="0">
            <a:spAutoFit/>
          </a:bodyPr>
          <a:lstStyle/>
          <a:p>
            <a:r>
              <a:rPr lang="en-US" sz="1500" dirty="0">
                <a:latin typeface="IBM Plex Sans Light" panose="020B0403050203000203" pitchFamily="34" charset="0"/>
              </a:rPr>
              <a:t>Let’s simplify your information architecture</a:t>
            </a:r>
          </a:p>
          <a:p>
            <a:r>
              <a:rPr lang="en-US" sz="1500" dirty="0">
                <a:latin typeface="IBM Plex Sans Light" panose="020B0403050203000203" pitchFamily="34" charset="0"/>
              </a:rPr>
              <a:t>and put your data to work</a:t>
            </a:r>
          </a:p>
        </p:txBody>
      </p:sp>
      <p:sp>
        <p:nvSpPr>
          <p:cNvPr id="13" name="TextBox 12">
            <a:extLst>
              <a:ext uri="{FF2B5EF4-FFF2-40B4-BE49-F238E27FC236}">
                <a16:creationId xmlns:a16="http://schemas.microsoft.com/office/drawing/2014/main" id="{66206827-9306-7A47-972F-88EA295DAF86}"/>
              </a:ext>
            </a:extLst>
          </p:cNvPr>
          <p:cNvSpPr txBox="1"/>
          <p:nvPr/>
        </p:nvSpPr>
        <p:spPr>
          <a:xfrm>
            <a:off x="4728080" y="3176380"/>
            <a:ext cx="4259841" cy="461665"/>
          </a:xfrm>
          <a:prstGeom prst="rect">
            <a:avLst/>
          </a:prstGeom>
          <a:noFill/>
        </p:spPr>
        <p:txBody>
          <a:bodyPr wrap="square" rtlCol="0">
            <a:spAutoFit/>
          </a:bodyPr>
          <a:lstStyle/>
          <a:p>
            <a:r>
              <a:rPr lang="en-US" sz="1200" b="1" dirty="0">
                <a:latin typeface="IBM Plex Sans" panose="020B0503050203000203" pitchFamily="34" charset="0"/>
              </a:rPr>
              <a:t>Forrester Wave Leader</a:t>
            </a:r>
          </a:p>
          <a:p>
            <a:r>
              <a:rPr lang="en-US" sz="1200" dirty="0">
                <a:latin typeface="IBM Plex Sans" panose="020B0503050203000203" pitchFamily="34" charset="0"/>
              </a:rPr>
              <a:t>Enterprise Insights Platform, 2020</a:t>
            </a:r>
          </a:p>
        </p:txBody>
      </p:sp>
      <p:sp>
        <p:nvSpPr>
          <p:cNvPr id="3" name="Rectangle 2">
            <a:extLst>
              <a:ext uri="{FF2B5EF4-FFF2-40B4-BE49-F238E27FC236}">
                <a16:creationId xmlns:a16="http://schemas.microsoft.com/office/drawing/2014/main" id="{B0CFEDB7-C94A-4A96-A1D6-59E7B02061EF}"/>
              </a:ext>
            </a:extLst>
          </p:cNvPr>
          <p:cNvSpPr/>
          <p:nvPr/>
        </p:nvSpPr>
        <p:spPr>
          <a:xfrm>
            <a:off x="4571999" y="3723288"/>
            <a:ext cx="4572001" cy="1420211"/>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5" name="Picture 14" descr="A close up of a logo&#10;&#10;Description automatically generated">
            <a:extLst>
              <a:ext uri="{FF2B5EF4-FFF2-40B4-BE49-F238E27FC236}">
                <a16:creationId xmlns:a16="http://schemas.microsoft.com/office/drawing/2014/main" id="{793EE77A-FD2B-2D49-AE0F-17D4B173881E}"/>
              </a:ext>
            </a:extLst>
          </p:cNvPr>
          <p:cNvPicPr>
            <a:picLocks noChangeAspect="1"/>
          </p:cNvPicPr>
          <p:nvPr/>
        </p:nvPicPr>
        <p:blipFill>
          <a:blip r:embed="rId6"/>
          <a:stretch>
            <a:fillRect/>
          </a:stretch>
        </p:blipFill>
        <p:spPr>
          <a:xfrm>
            <a:off x="8177515" y="4654885"/>
            <a:ext cx="749639" cy="299231"/>
          </a:xfrm>
          <a:prstGeom prst="rect">
            <a:avLst/>
          </a:prstGeom>
        </p:spPr>
      </p:pic>
      <p:sp>
        <p:nvSpPr>
          <p:cNvPr id="14" name="TextBox 13">
            <a:extLst>
              <a:ext uri="{FF2B5EF4-FFF2-40B4-BE49-F238E27FC236}">
                <a16:creationId xmlns:a16="http://schemas.microsoft.com/office/drawing/2014/main" id="{CADC2862-7E7F-4D06-B02D-1AF7BF4C2B60}"/>
              </a:ext>
            </a:extLst>
          </p:cNvPr>
          <p:cNvSpPr txBox="1"/>
          <p:nvPr/>
        </p:nvSpPr>
        <p:spPr>
          <a:xfrm>
            <a:off x="4731467" y="4046750"/>
            <a:ext cx="4259841" cy="523220"/>
          </a:xfrm>
          <a:prstGeom prst="rect">
            <a:avLst/>
          </a:prstGeom>
          <a:noFill/>
        </p:spPr>
        <p:txBody>
          <a:bodyPr wrap="square" rtlCol="0">
            <a:spAutoFit/>
          </a:bodyPr>
          <a:lstStyle/>
          <a:p>
            <a:r>
              <a:rPr lang="en-US" sz="2800" b="1" dirty="0">
                <a:latin typeface="IBM Plex Sans" panose="020B0503050203000203" pitchFamily="34" charset="0"/>
              </a:rPr>
              <a:t>THANK YOU!!!</a:t>
            </a:r>
            <a:endParaRPr lang="en-US" sz="2800" dirty="0">
              <a:latin typeface="IBM Plex Sans" panose="020B0503050203000203" pitchFamily="34" charset="0"/>
            </a:endParaRPr>
          </a:p>
        </p:txBody>
      </p:sp>
    </p:spTree>
    <p:extLst>
      <p:ext uri="{BB962C8B-B14F-4D97-AF65-F5344CB8AC3E}">
        <p14:creationId xmlns:p14="http://schemas.microsoft.com/office/powerpoint/2010/main" val="2833367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0E54-45B3-5F46-848D-F8A451B9588C}"/>
              </a:ext>
            </a:extLst>
          </p:cNvPr>
          <p:cNvSpPr>
            <a:spLocks noGrp="1"/>
          </p:cNvSpPr>
          <p:nvPr>
            <p:ph type="title"/>
          </p:nvPr>
        </p:nvSpPr>
        <p:spPr>
          <a:xfrm>
            <a:off x="228600" y="411480"/>
            <a:ext cx="4114800" cy="490153"/>
          </a:xfrm>
        </p:spPr>
        <p:txBody>
          <a:bodyPr/>
          <a:lstStyle/>
          <a:p>
            <a:r>
              <a:rPr lang="en-US" dirty="0"/>
              <a:t>What is Text Analytics</a:t>
            </a:r>
          </a:p>
        </p:txBody>
      </p:sp>
      <p:sp>
        <p:nvSpPr>
          <p:cNvPr id="3" name="Slide Number Placeholder 2">
            <a:extLst>
              <a:ext uri="{FF2B5EF4-FFF2-40B4-BE49-F238E27FC236}">
                <a16:creationId xmlns:a16="http://schemas.microsoft.com/office/drawing/2014/main" id="{4685937B-DC55-0749-B07F-F6BDC5C79592}"/>
              </a:ext>
            </a:extLst>
          </p:cNvPr>
          <p:cNvSpPr>
            <a:spLocks noGrp="1"/>
          </p:cNvSpPr>
          <p:nvPr>
            <p:ph type="sldNum" sz="quarter" idx="10"/>
          </p:nvPr>
        </p:nvSpPr>
        <p:spPr/>
        <p:txBody>
          <a:bodyPr/>
          <a:lstStyle/>
          <a:p>
            <a:fld id="{D0BE6F14-FF48-0F4F-A8AA-2E3F25371E4A}" type="slidenum">
              <a:rPr lang="en-US" smtClean="0"/>
              <a:pPr/>
              <a:t>14</a:t>
            </a:fld>
            <a:endParaRPr lang="en-US"/>
          </a:p>
        </p:txBody>
      </p:sp>
      <p:sp>
        <p:nvSpPr>
          <p:cNvPr id="4" name="Footer Placeholder 3">
            <a:extLst>
              <a:ext uri="{FF2B5EF4-FFF2-40B4-BE49-F238E27FC236}">
                <a16:creationId xmlns:a16="http://schemas.microsoft.com/office/drawing/2014/main" id="{C63ACD44-7EA0-A749-8EC1-A1D48B9BC70D}"/>
              </a:ext>
            </a:extLst>
          </p:cNvPr>
          <p:cNvSpPr>
            <a:spLocks noGrp="1"/>
          </p:cNvSpPr>
          <p:nvPr>
            <p:ph type="ftr" sz="quarter" idx="11"/>
          </p:nvPr>
        </p:nvSpPr>
        <p:spPr/>
        <p:txBody>
          <a:bodyPr/>
          <a:lstStyle/>
          <a:p>
            <a:r>
              <a:rPr lang="de-DE" dirty="0"/>
              <a:t>IBM Cloud / Fast Start 2020 / © 2018 IBM Corporation</a:t>
            </a:r>
            <a:endParaRPr lang="en-US" dirty="0"/>
          </a:p>
        </p:txBody>
      </p:sp>
      <p:sp>
        <p:nvSpPr>
          <p:cNvPr id="5" name="Text Placeholder 4">
            <a:extLst>
              <a:ext uri="{FF2B5EF4-FFF2-40B4-BE49-F238E27FC236}">
                <a16:creationId xmlns:a16="http://schemas.microsoft.com/office/drawing/2014/main" id="{8849BC5A-937B-C748-86A2-DCC5FEE25F37}"/>
              </a:ext>
            </a:extLst>
          </p:cNvPr>
          <p:cNvSpPr>
            <a:spLocks noGrp="1"/>
          </p:cNvSpPr>
          <p:nvPr>
            <p:ph type="body" sz="quarter" idx="12"/>
          </p:nvPr>
        </p:nvSpPr>
        <p:spPr>
          <a:xfrm>
            <a:off x="3900298" y="411480"/>
            <a:ext cx="5055476" cy="4320540"/>
          </a:xfrm>
        </p:spPr>
        <p:txBody>
          <a:bodyPr/>
          <a:lstStyle/>
          <a:p>
            <a:pPr marL="285750" indent="-285750">
              <a:buFont typeface="Arial" panose="020B0604020202020204" pitchFamily="34" charset="0"/>
              <a:buChar char="•"/>
            </a:pPr>
            <a:r>
              <a:rPr lang="en-CA" dirty="0"/>
              <a:t>TA synonymous to Text Mining – </a:t>
            </a:r>
            <a:r>
              <a:rPr lang="en-CA" b="1" dirty="0"/>
              <a:t>Almost a century old </a:t>
            </a:r>
          </a:p>
          <a:p>
            <a:pPr marL="285750" indent="-285750">
              <a:buFont typeface="Arial" panose="020B0604020202020204" pitchFamily="34" charset="0"/>
              <a:buChar char="•"/>
            </a:pPr>
            <a:r>
              <a:rPr lang="en-CA" dirty="0"/>
              <a:t>Understand the text itself, identify or categorize the author(s), or connect the text to something tangible in the world, or an event. </a:t>
            </a:r>
          </a:p>
          <a:p>
            <a:pPr marL="285750" indent="-285750">
              <a:buFont typeface="Arial" panose="020B0604020202020204" pitchFamily="34" charset="0"/>
              <a:buChar char="•"/>
            </a:pPr>
            <a:r>
              <a:rPr lang="en-CA" dirty="0"/>
              <a:t>Can include computational linguistics, content analysis, information retrieval, and natural language processing</a:t>
            </a:r>
          </a:p>
        </p:txBody>
      </p:sp>
      <p:sp>
        <p:nvSpPr>
          <p:cNvPr id="6" name="Text Placeholder 5">
            <a:extLst>
              <a:ext uri="{FF2B5EF4-FFF2-40B4-BE49-F238E27FC236}">
                <a16:creationId xmlns:a16="http://schemas.microsoft.com/office/drawing/2014/main" id="{4B0BC7F5-C32C-754E-A9A9-787E0DE09732}"/>
              </a:ext>
            </a:extLst>
          </p:cNvPr>
          <p:cNvSpPr>
            <a:spLocks noGrp="1"/>
          </p:cNvSpPr>
          <p:nvPr>
            <p:ph type="body" sz="quarter" idx="13"/>
          </p:nvPr>
        </p:nvSpPr>
        <p:spPr>
          <a:xfrm>
            <a:off x="228600" y="214254"/>
            <a:ext cx="4114800" cy="300037"/>
          </a:xfrm>
        </p:spPr>
        <p:txBody>
          <a:bodyPr/>
          <a:lstStyle/>
          <a:p>
            <a:r>
              <a:rPr lang="en-US" dirty="0"/>
              <a:t>Introduction to Text Analytics</a:t>
            </a:r>
          </a:p>
          <a:p>
            <a:endParaRPr lang="en-US" dirty="0"/>
          </a:p>
        </p:txBody>
      </p:sp>
      <p:sp>
        <p:nvSpPr>
          <p:cNvPr id="7" name="Rectangle 6">
            <a:extLst>
              <a:ext uri="{FF2B5EF4-FFF2-40B4-BE49-F238E27FC236}">
                <a16:creationId xmlns:a16="http://schemas.microsoft.com/office/drawing/2014/main" id="{E52B0747-7E3C-974E-A7F7-8DA6CE9ED87F}"/>
              </a:ext>
            </a:extLst>
          </p:cNvPr>
          <p:cNvSpPr/>
          <p:nvPr/>
        </p:nvSpPr>
        <p:spPr>
          <a:xfrm>
            <a:off x="0" y="847494"/>
            <a:ext cx="3720890" cy="300082"/>
          </a:xfrm>
          <a:prstGeom prst="rect">
            <a:avLst/>
          </a:prstGeom>
        </p:spPr>
        <p:txBody>
          <a:bodyPr wrap="none">
            <a:spAutoFit/>
          </a:bodyPr>
          <a:lstStyle/>
          <a:p>
            <a:r>
              <a:rPr lang="en-CA" i="1" dirty="0">
                <a:solidFill>
                  <a:schemeClr val="accent6"/>
                </a:solidFill>
              </a:rPr>
              <a:t>The process of extracting meaning out of text</a:t>
            </a:r>
            <a:endParaRPr lang="en-US" i="1" dirty="0">
              <a:solidFill>
                <a:schemeClr val="accent6"/>
              </a:solidFill>
            </a:endParaRPr>
          </a:p>
        </p:txBody>
      </p:sp>
      <p:sp>
        <p:nvSpPr>
          <p:cNvPr id="8" name="Rectangle 7">
            <a:extLst>
              <a:ext uri="{FF2B5EF4-FFF2-40B4-BE49-F238E27FC236}">
                <a16:creationId xmlns:a16="http://schemas.microsoft.com/office/drawing/2014/main" id="{97E9B826-3C4F-1347-9C33-A44056CC609D}"/>
              </a:ext>
            </a:extLst>
          </p:cNvPr>
          <p:cNvSpPr/>
          <p:nvPr/>
        </p:nvSpPr>
        <p:spPr>
          <a:xfrm>
            <a:off x="188226" y="1476467"/>
            <a:ext cx="3290047" cy="2523768"/>
          </a:xfrm>
          <a:prstGeom prst="rect">
            <a:avLst/>
          </a:prstGeom>
        </p:spPr>
        <p:txBody>
          <a:bodyPr wrap="square">
            <a:spAutoFit/>
          </a:bodyPr>
          <a:lstStyle/>
          <a:p>
            <a:r>
              <a:rPr lang="en-CA" sz="2000" b="1" dirty="0">
                <a:solidFill>
                  <a:schemeClr val="accent2"/>
                </a:solidFill>
              </a:rPr>
              <a:t>90% </a:t>
            </a:r>
            <a:r>
              <a:rPr lang="en-CA" sz="2000" dirty="0"/>
              <a:t>of all the data created was in the last 24 months </a:t>
            </a:r>
          </a:p>
          <a:p>
            <a:r>
              <a:rPr lang="en-CA" sz="900" dirty="0"/>
              <a:t>(Avg 2.5 quintillion bytes/day)</a:t>
            </a:r>
          </a:p>
          <a:p>
            <a:endParaRPr lang="en-CA" sz="2000" b="1" dirty="0">
              <a:solidFill>
                <a:schemeClr val="accent2"/>
              </a:solidFill>
            </a:endParaRPr>
          </a:p>
          <a:p>
            <a:r>
              <a:rPr lang="en-CA" sz="2000" b="1" dirty="0">
                <a:solidFill>
                  <a:schemeClr val="accent2"/>
                </a:solidFill>
              </a:rPr>
              <a:t>90% </a:t>
            </a:r>
            <a:r>
              <a:rPr lang="en-CA" sz="2000" dirty="0"/>
              <a:t>of that is </a:t>
            </a:r>
            <a:r>
              <a:rPr lang="en-CA" sz="2000" b="1" dirty="0"/>
              <a:t>unstructured, texts, tweets</a:t>
            </a:r>
            <a:r>
              <a:rPr lang="en-CA" sz="2000" dirty="0"/>
              <a:t>, pictures, and videos </a:t>
            </a:r>
          </a:p>
          <a:p>
            <a:r>
              <a:rPr lang="en-CA" sz="900" dirty="0"/>
              <a:t>(Griffith, 2018). </a:t>
            </a:r>
            <a:endParaRPr lang="en-US" sz="900" dirty="0"/>
          </a:p>
        </p:txBody>
      </p:sp>
      <p:sp>
        <p:nvSpPr>
          <p:cNvPr id="10" name="Rectangle 6">
            <a:extLst>
              <a:ext uri="{FF2B5EF4-FFF2-40B4-BE49-F238E27FC236}">
                <a16:creationId xmlns:a16="http://schemas.microsoft.com/office/drawing/2014/main" id="{DDA9C83E-AB6A-4241-ABFF-68CC12304872}"/>
              </a:ext>
            </a:extLst>
          </p:cNvPr>
          <p:cNvSpPr>
            <a:spLocks noChangeArrowheads="1"/>
          </p:cNvSpPr>
          <p:nvPr/>
        </p:nvSpPr>
        <p:spPr bwMode="auto">
          <a:xfrm flipV="1">
            <a:off x="9209617" y="200154"/>
            <a:ext cx="3108182" cy="46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9" name="Picture 1" descr="https://miro.medium.com/max/708/1*UBQsA95cecKRUxLNFbXf4g.png">
            <a:extLst>
              <a:ext uri="{FF2B5EF4-FFF2-40B4-BE49-F238E27FC236}">
                <a16:creationId xmlns:a16="http://schemas.microsoft.com/office/drawing/2014/main" id="{02356E07-6F12-D840-B33B-0AA61F98EA21}"/>
              </a:ext>
            </a:extLst>
          </p:cNvPr>
          <p:cNvPicPr>
            <a:picLocks noChangeAspect="1" noChangeArrowheads="1"/>
          </p:cNvPicPr>
          <p:nvPr/>
        </p:nvPicPr>
        <p:blipFill>
          <a:blip r:embed="rId3" r:link="rId5">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37532" y="2080923"/>
            <a:ext cx="3645855" cy="3007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89EF1C7-BDAC-44E3-A1CB-394B1A11D4BD}"/>
              </a:ext>
            </a:extLst>
          </p:cNvPr>
          <p:cNvSpPr/>
          <p:nvPr/>
        </p:nvSpPr>
        <p:spPr>
          <a:xfrm>
            <a:off x="0" y="0"/>
            <a:ext cx="1884375" cy="51435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15</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a:xfrm>
            <a:off x="2286001" y="4857770"/>
            <a:ext cx="6400800" cy="137160"/>
          </a:xfrm>
        </p:spPr>
        <p:txBody>
          <a:bodyPr/>
          <a:lstStyle/>
          <a:p>
            <a:r>
              <a:rPr lang="de-DE" dirty="0"/>
              <a:t>IBM Cloud / Fast Start 2020 / © 2018 IBM Corporation</a:t>
            </a:r>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rot="17339533">
            <a:off x="-698885" y="2920494"/>
            <a:ext cx="3165857"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dirty="0"/>
              <a:t>How Does it work ?</a:t>
            </a:r>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849906" y="1112550"/>
            <a:ext cx="4294094"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285750" indent="-285750">
              <a:buFont typeface="Arial" panose="020B0604020202020204" pitchFamily="34" charset="0"/>
              <a:buChar char="•"/>
            </a:pPr>
            <a:endParaRPr lang="en-CA" sz="1800" dirty="0">
              <a:solidFill>
                <a:schemeClr val="bg1"/>
              </a:solidFill>
            </a:endParaRPr>
          </a:p>
          <a:p>
            <a:endParaRPr lang="en-CA" sz="1800" dirty="0">
              <a:solidFill>
                <a:schemeClr val="bg1"/>
              </a:solidFill>
            </a:endParaRP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
        <p:nvSpPr>
          <p:cNvPr id="15" name="Rectangle 14">
            <a:extLst>
              <a:ext uri="{FF2B5EF4-FFF2-40B4-BE49-F238E27FC236}">
                <a16:creationId xmlns:a16="http://schemas.microsoft.com/office/drawing/2014/main" id="{CD61F479-E6FD-4E15-9F80-FFBF33370AFD}"/>
              </a:ext>
            </a:extLst>
          </p:cNvPr>
          <p:cNvSpPr/>
          <p:nvPr/>
        </p:nvSpPr>
        <p:spPr>
          <a:xfrm>
            <a:off x="1884375" y="0"/>
            <a:ext cx="244298" cy="5158740"/>
          </a:xfrm>
          <a:prstGeom prst="rect">
            <a:avLst/>
          </a:prstGeom>
          <a:solidFill>
            <a:schemeClr val="accent2">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 name="Rectangle 15">
            <a:extLst>
              <a:ext uri="{FF2B5EF4-FFF2-40B4-BE49-F238E27FC236}">
                <a16:creationId xmlns:a16="http://schemas.microsoft.com/office/drawing/2014/main" id="{DA151D88-938B-4579-AC9F-BA4DE874F140}"/>
              </a:ext>
            </a:extLst>
          </p:cNvPr>
          <p:cNvSpPr/>
          <p:nvPr/>
        </p:nvSpPr>
        <p:spPr>
          <a:xfrm>
            <a:off x="2286000" y="205740"/>
            <a:ext cx="6720840" cy="1120140"/>
          </a:xfrm>
          <a:prstGeom prst="rect">
            <a:avLst/>
          </a:prstGeom>
          <a:solidFill>
            <a:schemeClr val="bg2"/>
          </a:solidFill>
        </p:spPr>
        <p:txBody>
          <a:bodyPr wrap="square" lIns="0" tIns="0" rIns="0" bIns="0" rtlCol="0" anchor="ctr">
            <a:noAutofit/>
          </a:bodyPr>
          <a:lstStyle/>
          <a:p>
            <a:r>
              <a:rPr lang="en-US" sz="1200" b="1" dirty="0"/>
              <a:t>Natural Language Processing:</a:t>
            </a:r>
            <a:r>
              <a:rPr lang="en-US" sz="1200" dirty="0"/>
              <a:t> </a:t>
            </a:r>
            <a:r>
              <a:rPr lang="en-US" sz="1200" b="1" i="1" dirty="0"/>
              <a:t>NLP</a:t>
            </a:r>
            <a:r>
              <a:rPr lang="en-US" sz="1200" dirty="0"/>
              <a:t> is considered the hierarchical term for the range of natural language technologies, NLP is leveraged within almost every text analytics solution. It’s the cognitive computing component focused on linguistics and language’s classification. NLP is really for the semantic structure of the language… </a:t>
            </a:r>
            <a:r>
              <a:rPr lang="en-US" sz="1200" i="1" u="sng" dirty="0"/>
              <a:t>What are the nouns, what are the verbs, what is the vocabulary, how does the sentence structure fit together with the adverbs and pronouns? What are the different stems?”</a:t>
            </a:r>
            <a:endParaRPr lang="en-US" sz="1200" i="1" u="sng" dirty="0">
              <a:solidFill>
                <a:srgbClr val="FFFFFF"/>
              </a:solidFill>
              <a:latin typeface="Arial"/>
              <a:cs typeface="Arial"/>
            </a:endParaRPr>
          </a:p>
        </p:txBody>
      </p:sp>
      <p:sp>
        <p:nvSpPr>
          <p:cNvPr id="17" name="Rectangle 16">
            <a:extLst>
              <a:ext uri="{FF2B5EF4-FFF2-40B4-BE49-F238E27FC236}">
                <a16:creationId xmlns:a16="http://schemas.microsoft.com/office/drawing/2014/main" id="{63F17EF4-9C0A-492F-AAB6-BB9582CAAA5E}"/>
              </a:ext>
            </a:extLst>
          </p:cNvPr>
          <p:cNvSpPr/>
          <p:nvPr/>
        </p:nvSpPr>
        <p:spPr>
          <a:xfrm>
            <a:off x="2286000" y="2667000"/>
            <a:ext cx="6720840" cy="1120140"/>
          </a:xfrm>
          <a:prstGeom prst="rect">
            <a:avLst/>
          </a:prstGeom>
          <a:solidFill>
            <a:schemeClr val="bg2"/>
          </a:solidFill>
        </p:spPr>
        <p:txBody>
          <a:bodyPr wrap="square" lIns="0" tIns="0" rIns="0" bIns="0" rtlCol="0" anchor="ctr">
            <a:noAutofit/>
          </a:bodyPr>
          <a:lstStyle/>
          <a:p>
            <a:r>
              <a:rPr lang="en-US" sz="1200" b="1" dirty="0"/>
              <a:t>Natural Language Generation:</a:t>
            </a:r>
            <a:r>
              <a:rPr lang="en-US" sz="1200" dirty="0"/>
              <a:t> </a:t>
            </a:r>
            <a:r>
              <a:rPr lang="en-US" sz="1200" b="1" i="1" dirty="0"/>
              <a:t>NLG</a:t>
            </a:r>
            <a:r>
              <a:rPr lang="en-US" sz="1200" dirty="0"/>
              <a:t> is the converse of NLP in that it’s not an analysis of the semantic meaning of language, but the production or generation of it (usually in either text or speech). </a:t>
            </a:r>
            <a:endParaRPr lang="en-US" sz="1200" dirty="0">
              <a:solidFill>
                <a:srgbClr val="FFFFFF"/>
              </a:solidFill>
              <a:latin typeface="Arial"/>
              <a:cs typeface="Arial"/>
            </a:endParaRPr>
          </a:p>
        </p:txBody>
      </p:sp>
      <p:sp>
        <p:nvSpPr>
          <p:cNvPr id="18" name="Rectangle 17">
            <a:extLst>
              <a:ext uri="{FF2B5EF4-FFF2-40B4-BE49-F238E27FC236}">
                <a16:creationId xmlns:a16="http://schemas.microsoft.com/office/drawing/2014/main" id="{ADB52165-C4EB-44C1-9FB3-2117B42C952E}"/>
              </a:ext>
            </a:extLst>
          </p:cNvPr>
          <p:cNvSpPr/>
          <p:nvPr/>
        </p:nvSpPr>
        <p:spPr>
          <a:xfrm>
            <a:off x="2263140" y="3901440"/>
            <a:ext cx="6720840" cy="1120140"/>
          </a:xfrm>
          <a:prstGeom prst="rect">
            <a:avLst/>
          </a:prstGeom>
          <a:solidFill>
            <a:schemeClr val="bg2"/>
          </a:solidFill>
        </p:spPr>
        <p:txBody>
          <a:bodyPr wrap="square" lIns="0" tIns="0" rIns="0" bIns="0" rtlCol="0" anchor="ctr">
            <a:noAutofit/>
          </a:bodyPr>
          <a:lstStyle/>
          <a:p>
            <a:r>
              <a:rPr lang="en-US" sz="1200" b="1" dirty="0"/>
              <a:t>Natural Language Interaction:</a:t>
            </a:r>
            <a:r>
              <a:rPr lang="en-US" sz="1200" dirty="0"/>
              <a:t> </a:t>
            </a:r>
            <a:r>
              <a:rPr lang="en-US" sz="1200" b="1" i="1" dirty="0"/>
              <a:t>NLI</a:t>
            </a:r>
            <a:r>
              <a:rPr lang="en-US" sz="1200" dirty="0"/>
              <a:t> is somewhat a conflation of these technologies—although it doesn’t have to involve NLU— in which users communicate and evoke responses from systems via natural language. It is the ability to give a command by either typing it or speaking it. That’s the interaction piece. Then it’s able to actually generate a response. It is either an automated voice back or a typed response. </a:t>
            </a:r>
            <a:endParaRPr lang="en-US" sz="1200" dirty="0">
              <a:solidFill>
                <a:srgbClr val="FFFFFF"/>
              </a:solidFill>
              <a:latin typeface="Arial"/>
              <a:cs typeface="Arial"/>
            </a:endParaRPr>
          </a:p>
        </p:txBody>
      </p:sp>
      <p:sp>
        <p:nvSpPr>
          <p:cNvPr id="19" name="Rectangle 18">
            <a:extLst>
              <a:ext uri="{FF2B5EF4-FFF2-40B4-BE49-F238E27FC236}">
                <a16:creationId xmlns:a16="http://schemas.microsoft.com/office/drawing/2014/main" id="{00B7484F-EF8A-401C-A15F-0F593A4C5556}"/>
              </a:ext>
            </a:extLst>
          </p:cNvPr>
          <p:cNvSpPr/>
          <p:nvPr/>
        </p:nvSpPr>
        <p:spPr>
          <a:xfrm>
            <a:off x="2286000" y="1440180"/>
            <a:ext cx="6720840" cy="1120140"/>
          </a:xfrm>
          <a:prstGeom prst="rect">
            <a:avLst/>
          </a:prstGeom>
          <a:solidFill>
            <a:schemeClr val="bg2"/>
          </a:solidFill>
        </p:spPr>
        <p:txBody>
          <a:bodyPr wrap="square" lIns="0" tIns="0" rIns="0" bIns="0" rtlCol="0" anchor="ctr">
            <a:noAutofit/>
          </a:bodyPr>
          <a:lstStyle/>
          <a:p>
            <a:r>
              <a:rPr lang="en-US" sz="1200" b="1" dirty="0"/>
              <a:t>Natural Language Understanding:</a:t>
            </a:r>
            <a:r>
              <a:rPr lang="en-US" sz="1200" dirty="0"/>
              <a:t> </a:t>
            </a:r>
            <a:r>
              <a:rPr lang="en-US" sz="1200" b="1" i="1" dirty="0"/>
              <a:t>NLU</a:t>
            </a:r>
            <a:r>
              <a:rPr lang="en-US" sz="1200" dirty="0"/>
              <a:t> is largely regarded as a subset of NLP, focused on the actual meaning of words, which might be at odds with how they’re semantically structured. It provides an understanding of </a:t>
            </a:r>
            <a:r>
              <a:rPr lang="en-US" sz="1200" u="sng" dirty="0"/>
              <a:t>how terms are used in context for situations involving sarcasm, irony, sentiment, humor, colloquialisms, and others. </a:t>
            </a:r>
            <a:r>
              <a:rPr lang="en-US" sz="1200" dirty="0"/>
              <a:t>In most text analytics platforms relying on NLP, usually, NLU is a part of it because most business are  looking for sentiment and contextual analysis, and contextual extractions, together.</a:t>
            </a:r>
            <a:endParaRPr lang="en-US" sz="1200" dirty="0">
              <a:solidFill>
                <a:srgbClr val="FFFFFF"/>
              </a:solidFill>
              <a:latin typeface="Arial"/>
              <a:cs typeface="Arial"/>
            </a:endParaRPr>
          </a:p>
        </p:txBody>
      </p:sp>
      <p:pic>
        <p:nvPicPr>
          <p:cNvPr id="1026" name="Picture 2" descr="Image result for text analytics word cloud">
            <a:extLst>
              <a:ext uri="{FF2B5EF4-FFF2-40B4-BE49-F238E27FC236}">
                <a16:creationId xmlns:a16="http://schemas.microsoft.com/office/drawing/2014/main" id="{E7DA0A18-3162-4B08-A4E6-24C178B12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84375" cy="173137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B3F2F223-BDFA-41FE-8A5F-36FA44547337}"/>
              </a:ext>
            </a:extLst>
          </p:cNvPr>
          <p:cNvSpPr txBox="1">
            <a:spLocks/>
          </p:cNvSpPr>
          <p:nvPr/>
        </p:nvSpPr>
        <p:spPr>
          <a:xfrm rot="19702125">
            <a:off x="-26364" y="1343977"/>
            <a:ext cx="2189113"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dirty="0"/>
              <a:t>Text Analytics</a:t>
            </a:r>
          </a:p>
        </p:txBody>
      </p:sp>
    </p:spTree>
    <p:extLst>
      <p:ext uri="{BB962C8B-B14F-4D97-AF65-F5344CB8AC3E}">
        <p14:creationId xmlns:p14="http://schemas.microsoft.com/office/powerpoint/2010/main" val="56173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89EF1C7-BDAC-44E3-A1CB-394B1A11D4BD}"/>
              </a:ext>
            </a:extLst>
          </p:cNvPr>
          <p:cNvSpPr/>
          <p:nvPr/>
        </p:nvSpPr>
        <p:spPr>
          <a:xfrm>
            <a:off x="0" y="0"/>
            <a:ext cx="1884375" cy="51435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16</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a:xfrm>
            <a:off x="2286001" y="4857770"/>
            <a:ext cx="6400800" cy="137160"/>
          </a:xfrm>
        </p:spPr>
        <p:txBody>
          <a:bodyPr/>
          <a:lstStyle/>
          <a:p>
            <a:r>
              <a:rPr lang="de-DE" dirty="0"/>
              <a:t>IBM Cloud / Fast Start 2020 / © 2018 IBM Corporation</a:t>
            </a:r>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rot="17339533">
            <a:off x="-698885" y="2920494"/>
            <a:ext cx="3165857"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dirty="0"/>
              <a:t>How Does it work ?</a:t>
            </a:r>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849906" y="1112550"/>
            <a:ext cx="4294094"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285750" indent="-285750">
              <a:buFont typeface="Arial" panose="020B0604020202020204" pitchFamily="34" charset="0"/>
              <a:buChar char="•"/>
            </a:pPr>
            <a:endParaRPr lang="en-CA" sz="1800" dirty="0">
              <a:solidFill>
                <a:schemeClr val="bg1"/>
              </a:solidFill>
            </a:endParaRPr>
          </a:p>
          <a:p>
            <a:endParaRPr lang="en-CA" sz="1800" dirty="0">
              <a:solidFill>
                <a:schemeClr val="bg1"/>
              </a:solidFill>
            </a:endParaRP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
        <p:nvSpPr>
          <p:cNvPr id="15" name="Rectangle 14">
            <a:extLst>
              <a:ext uri="{FF2B5EF4-FFF2-40B4-BE49-F238E27FC236}">
                <a16:creationId xmlns:a16="http://schemas.microsoft.com/office/drawing/2014/main" id="{CD61F479-E6FD-4E15-9F80-FFBF33370AFD}"/>
              </a:ext>
            </a:extLst>
          </p:cNvPr>
          <p:cNvSpPr/>
          <p:nvPr/>
        </p:nvSpPr>
        <p:spPr>
          <a:xfrm>
            <a:off x="1884375" y="0"/>
            <a:ext cx="244298" cy="5158740"/>
          </a:xfrm>
          <a:prstGeom prst="rect">
            <a:avLst/>
          </a:prstGeom>
          <a:solidFill>
            <a:schemeClr val="accent2">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 name="Rectangle 15">
            <a:extLst>
              <a:ext uri="{FF2B5EF4-FFF2-40B4-BE49-F238E27FC236}">
                <a16:creationId xmlns:a16="http://schemas.microsoft.com/office/drawing/2014/main" id="{DA151D88-938B-4579-AC9F-BA4DE874F140}"/>
              </a:ext>
            </a:extLst>
          </p:cNvPr>
          <p:cNvSpPr/>
          <p:nvPr/>
        </p:nvSpPr>
        <p:spPr>
          <a:xfrm>
            <a:off x="2286000" y="205740"/>
            <a:ext cx="6720840" cy="1120140"/>
          </a:xfrm>
          <a:prstGeom prst="rect">
            <a:avLst/>
          </a:prstGeom>
          <a:solidFill>
            <a:schemeClr val="bg2"/>
          </a:solidFill>
        </p:spPr>
        <p:txBody>
          <a:bodyPr wrap="square" lIns="0" tIns="0" rIns="0" bIns="0" rtlCol="0" anchor="ctr">
            <a:noAutofit/>
          </a:bodyPr>
          <a:lstStyle/>
          <a:p>
            <a:r>
              <a:rPr lang="en-US" sz="1200" b="1" dirty="0"/>
              <a:t> Computational Linguistics:</a:t>
            </a:r>
            <a:r>
              <a:rPr lang="en-US" sz="1200" dirty="0"/>
              <a:t> is an interdisciplinary field concerned with the statistical or rule-   based modeling of natural language from a </a:t>
            </a:r>
            <a:r>
              <a:rPr lang="en-US" sz="1200" b="1" dirty="0"/>
              <a:t>computational (computer)</a:t>
            </a:r>
            <a:r>
              <a:rPr lang="en-US" sz="1200" dirty="0"/>
              <a:t> perspective, as well as the study of appropriate </a:t>
            </a:r>
            <a:r>
              <a:rPr lang="en-US" sz="1200" b="1" dirty="0"/>
              <a:t>computational</a:t>
            </a:r>
            <a:r>
              <a:rPr lang="en-US" sz="1200" dirty="0"/>
              <a:t> approaches to </a:t>
            </a:r>
            <a:r>
              <a:rPr lang="en-US" sz="1200" b="1" dirty="0"/>
              <a:t>linguistic</a:t>
            </a:r>
            <a:r>
              <a:rPr lang="en-US" sz="1200" dirty="0"/>
              <a:t> questions.</a:t>
            </a:r>
            <a:endParaRPr lang="en-US" sz="1200" i="1" u="sng" dirty="0">
              <a:solidFill>
                <a:srgbClr val="FFFFFF"/>
              </a:solidFill>
              <a:latin typeface="Arial"/>
              <a:cs typeface="Arial"/>
            </a:endParaRPr>
          </a:p>
        </p:txBody>
      </p:sp>
      <p:pic>
        <p:nvPicPr>
          <p:cNvPr id="1026" name="Picture 2" descr="Image result for text analytics word cloud">
            <a:extLst>
              <a:ext uri="{FF2B5EF4-FFF2-40B4-BE49-F238E27FC236}">
                <a16:creationId xmlns:a16="http://schemas.microsoft.com/office/drawing/2014/main" id="{E7DA0A18-3162-4B08-A4E6-24C178B12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84375" cy="173137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B3F2F223-BDFA-41FE-8A5F-36FA44547337}"/>
              </a:ext>
            </a:extLst>
          </p:cNvPr>
          <p:cNvSpPr txBox="1">
            <a:spLocks/>
          </p:cNvSpPr>
          <p:nvPr/>
        </p:nvSpPr>
        <p:spPr>
          <a:xfrm rot="19702125">
            <a:off x="-26364" y="1343977"/>
            <a:ext cx="2189113"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dirty="0"/>
              <a:t>Text Analytics</a:t>
            </a:r>
          </a:p>
        </p:txBody>
      </p:sp>
    </p:spTree>
    <p:extLst>
      <p:ext uri="{BB962C8B-B14F-4D97-AF65-F5344CB8AC3E}">
        <p14:creationId xmlns:p14="http://schemas.microsoft.com/office/powerpoint/2010/main" val="210199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89EF1C7-BDAC-44E3-A1CB-394B1A11D4BD}"/>
              </a:ext>
            </a:extLst>
          </p:cNvPr>
          <p:cNvSpPr/>
          <p:nvPr/>
        </p:nvSpPr>
        <p:spPr>
          <a:xfrm>
            <a:off x="0" y="0"/>
            <a:ext cx="1927860" cy="51435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17</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a:xfrm>
            <a:off x="2286001" y="4857770"/>
            <a:ext cx="6400800" cy="137160"/>
          </a:xfrm>
        </p:spPr>
        <p:txBody>
          <a:bodyPr/>
          <a:lstStyle/>
          <a:p>
            <a:r>
              <a:rPr lang="de-DE" dirty="0"/>
              <a:t>IBM Cloud / Fast Start 2020 / © 2018 IBM Corporation</a:t>
            </a:r>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rot="16200000">
            <a:off x="-1111484" y="1579372"/>
            <a:ext cx="3165857"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dirty="0"/>
              <a:t>How Does it work ?</a:t>
            </a:r>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849906" y="1112550"/>
            <a:ext cx="4294094"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285750" indent="-285750">
              <a:buFont typeface="Arial" panose="020B0604020202020204" pitchFamily="34" charset="0"/>
              <a:buChar char="•"/>
            </a:pPr>
            <a:endParaRPr lang="en-CA" sz="1800" dirty="0">
              <a:solidFill>
                <a:schemeClr val="bg1"/>
              </a:solidFill>
            </a:endParaRPr>
          </a:p>
          <a:p>
            <a:endParaRPr lang="en-CA" sz="1800" dirty="0">
              <a:solidFill>
                <a:schemeClr val="bg1"/>
              </a:solidFill>
            </a:endParaRP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pic>
        <p:nvPicPr>
          <p:cNvPr id="12" name="Picture 11" descr="A close up of a map&#10;&#10;Description automatically generated">
            <a:extLst>
              <a:ext uri="{FF2B5EF4-FFF2-40B4-BE49-F238E27FC236}">
                <a16:creationId xmlns:a16="http://schemas.microsoft.com/office/drawing/2014/main" id="{9BA696C0-F442-40CA-864F-F7086E3A416B}"/>
              </a:ext>
            </a:extLst>
          </p:cNvPr>
          <p:cNvPicPr>
            <a:picLocks noChangeAspect="1"/>
          </p:cNvPicPr>
          <p:nvPr/>
        </p:nvPicPr>
        <p:blipFill rotWithShape="1">
          <a:blip r:embed="rId3"/>
          <a:srcRect b="3497"/>
          <a:stretch/>
        </p:blipFill>
        <p:spPr>
          <a:xfrm>
            <a:off x="2100886" y="0"/>
            <a:ext cx="7044710" cy="5158740"/>
          </a:xfrm>
          <a:prstGeom prst="rect">
            <a:avLst/>
          </a:prstGeom>
        </p:spPr>
      </p:pic>
      <p:sp>
        <p:nvSpPr>
          <p:cNvPr id="15" name="Rectangle 14">
            <a:extLst>
              <a:ext uri="{FF2B5EF4-FFF2-40B4-BE49-F238E27FC236}">
                <a16:creationId xmlns:a16="http://schemas.microsoft.com/office/drawing/2014/main" id="{CD61F479-E6FD-4E15-9F80-FFBF33370AFD}"/>
              </a:ext>
            </a:extLst>
          </p:cNvPr>
          <p:cNvSpPr/>
          <p:nvPr/>
        </p:nvSpPr>
        <p:spPr>
          <a:xfrm>
            <a:off x="1884375" y="0"/>
            <a:ext cx="244298" cy="5158740"/>
          </a:xfrm>
          <a:prstGeom prst="rect">
            <a:avLst/>
          </a:prstGeom>
          <a:solidFill>
            <a:schemeClr val="accent2">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a:extLst>
              <a:ext uri="{FF2B5EF4-FFF2-40B4-BE49-F238E27FC236}">
                <a16:creationId xmlns:a16="http://schemas.microsoft.com/office/drawing/2014/main" id="{77A93832-9CEE-43E6-A5A4-75E9ABF4693E}"/>
              </a:ext>
            </a:extLst>
          </p:cNvPr>
          <p:cNvSpPr/>
          <p:nvPr/>
        </p:nvSpPr>
        <p:spPr>
          <a:xfrm>
            <a:off x="2286001" y="148570"/>
            <a:ext cx="6690359" cy="2423180"/>
          </a:xfrm>
          <a:prstGeom prst="rect">
            <a:avLst/>
          </a:prstGeom>
          <a:ln w="1905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22904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18</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5" name="Text Placeholder 4">
            <a:extLst>
              <a:ext uri="{FF2B5EF4-FFF2-40B4-BE49-F238E27FC236}">
                <a16:creationId xmlns:a16="http://schemas.microsoft.com/office/drawing/2014/main" id="{DF63ABA0-C109-7841-95D4-D6FE920116C8}"/>
              </a:ext>
            </a:extLst>
          </p:cNvPr>
          <p:cNvSpPr>
            <a:spLocks noGrp="1"/>
          </p:cNvSpPr>
          <p:nvPr>
            <p:ph type="body" sz="quarter" idx="12"/>
          </p:nvPr>
        </p:nvSpPr>
        <p:spPr>
          <a:xfrm>
            <a:off x="165846" y="1112550"/>
            <a:ext cx="4684060" cy="3459450"/>
          </a:xfrm>
        </p:spPr>
        <p:txBody>
          <a:bodyPr/>
          <a:lstStyle/>
          <a:p>
            <a:r>
              <a:rPr lang="en-CA" sz="1800" dirty="0"/>
              <a:t>Common Steps</a:t>
            </a:r>
            <a:r>
              <a:rPr lang="en-CA" sz="1800" b="1" dirty="0"/>
              <a:t> </a:t>
            </a:r>
            <a:r>
              <a:rPr lang="en-CA" sz="1800" dirty="0"/>
              <a:t>involved in preparing an unstructured text document for analysis:</a:t>
            </a:r>
          </a:p>
          <a:p>
            <a:endParaRPr lang="en-CA" sz="1800" dirty="0"/>
          </a:p>
          <a:p>
            <a:pPr marL="342900" indent="-342900">
              <a:buFont typeface="+mj-lt"/>
              <a:buAutoNum type="arabicPeriod"/>
            </a:pPr>
            <a:r>
              <a:rPr lang="en-CA" sz="1800" dirty="0"/>
              <a:t>Language Identification</a:t>
            </a:r>
          </a:p>
          <a:p>
            <a:pPr marL="342900" indent="-342900">
              <a:buFont typeface="+mj-lt"/>
              <a:buAutoNum type="arabicPeriod"/>
            </a:pPr>
            <a:r>
              <a:rPr lang="en-CA" sz="1800" dirty="0"/>
              <a:t>Tokenization</a:t>
            </a:r>
          </a:p>
          <a:p>
            <a:pPr marL="342900" indent="-342900">
              <a:buFont typeface="+mj-lt"/>
              <a:buAutoNum type="arabicPeriod"/>
            </a:pPr>
            <a:r>
              <a:rPr lang="en-CA" sz="1800" dirty="0"/>
              <a:t>Sentence Breaking</a:t>
            </a:r>
          </a:p>
          <a:p>
            <a:pPr marL="342900" indent="-342900">
              <a:buFont typeface="+mj-lt"/>
              <a:buAutoNum type="arabicPeriod"/>
            </a:pPr>
            <a:r>
              <a:rPr lang="en-CA" sz="1800" dirty="0"/>
              <a:t>Part of Speech (POS) Tagging</a:t>
            </a:r>
          </a:p>
          <a:p>
            <a:pPr marL="342900" indent="-342900">
              <a:buFont typeface="+mj-lt"/>
              <a:buAutoNum type="arabicPeriod"/>
            </a:pPr>
            <a:r>
              <a:rPr lang="en-CA" sz="1800" dirty="0"/>
              <a:t>Chunking / Light Parsing</a:t>
            </a:r>
          </a:p>
          <a:p>
            <a:pPr marL="342900" indent="-342900">
              <a:buFont typeface="+mj-lt"/>
              <a:buAutoNum type="arabicPeriod"/>
            </a:pPr>
            <a:r>
              <a:rPr lang="en-CA" sz="1800" dirty="0"/>
              <a:t>Syntax Parsing / Sentence diagramming</a:t>
            </a:r>
          </a:p>
          <a:p>
            <a:pPr marL="342900" indent="-342900">
              <a:buFont typeface="+mj-lt"/>
              <a:buAutoNum type="arabicPeriod"/>
            </a:pPr>
            <a:r>
              <a:rPr lang="en-CA" sz="1800" dirty="0"/>
              <a:t>Sentence Chaining / Sentence relation</a:t>
            </a:r>
          </a:p>
          <a:p>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How Does it work ?</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pic>
        <p:nvPicPr>
          <p:cNvPr id="2" name="Picture 2">
            <a:extLst>
              <a:ext uri="{FF2B5EF4-FFF2-40B4-BE49-F238E27FC236}">
                <a16:creationId xmlns:a16="http://schemas.microsoft.com/office/drawing/2014/main" id="{DE2A3339-0742-4E4B-A538-BC2E666B9B2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32074" y="1103747"/>
            <a:ext cx="2936005" cy="2936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61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5" name="Text Placeholder 4">
            <a:extLst>
              <a:ext uri="{FF2B5EF4-FFF2-40B4-BE49-F238E27FC236}">
                <a16:creationId xmlns:a16="http://schemas.microsoft.com/office/drawing/2014/main" id="{DF63ABA0-C109-7841-95D4-D6FE920116C8}"/>
              </a:ext>
            </a:extLst>
          </p:cNvPr>
          <p:cNvSpPr>
            <a:spLocks noGrp="1"/>
          </p:cNvSpPr>
          <p:nvPr>
            <p:ph type="body" sz="quarter" idx="12"/>
          </p:nvPr>
        </p:nvSpPr>
        <p:spPr>
          <a:xfrm>
            <a:off x="165846" y="821306"/>
            <a:ext cx="4177554" cy="3459450"/>
          </a:xfrm>
        </p:spPr>
        <p:txBody>
          <a:bodyPr/>
          <a:lstStyle/>
          <a:p>
            <a:endParaRPr lang="en-CA" sz="1800" dirty="0"/>
          </a:p>
          <a:p>
            <a:pPr marL="342900" indent="-342900">
              <a:buFont typeface="+mj-lt"/>
              <a:buAutoNum type="arabicPeriod"/>
            </a:pPr>
            <a:r>
              <a:rPr lang="en-CA" sz="1800" b="1" dirty="0"/>
              <a:t>Language Identification</a:t>
            </a:r>
            <a:r>
              <a:rPr lang="en-CA" sz="1800" dirty="0"/>
              <a:t>. - </a:t>
            </a:r>
          </a:p>
          <a:p>
            <a:pPr marL="342900" indent="-342900">
              <a:buFont typeface="+mj-lt"/>
              <a:buAutoNum type="arabicPeriod"/>
            </a:pPr>
            <a:endParaRPr lang="en-CA" sz="1800" dirty="0">
              <a:solidFill>
                <a:schemeClr val="accent4">
                  <a:lumMod val="40000"/>
                  <a:lumOff val="60000"/>
                </a:schemeClr>
              </a:solidFill>
            </a:endParaRPr>
          </a:p>
          <a:p>
            <a:pPr marL="285750" indent="-285750">
              <a:buFont typeface="Arial" panose="020B0604020202020204" pitchFamily="34" charset="0"/>
              <a:buChar char="•"/>
            </a:pPr>
            <a:r>
              <a:rPr lang="en-CA" sz="1800" dirty="0">
                <a:solidFill>
                  <a:schemeClr val="bg1"/>
                </a:solidFill>
              </a:rPr>
              <a:t>Different techniques such as using a n-gram algorithm to detect language.</a:t>
            </a:r>
          </a:p>
          <a:p>
            <a:pPr marL="285750" indent="-285750">
              <a:buFont typeface="Arial" panose="020B0604020202020204" pitchFamily="34" charset="0"/>
              <a:buChar char="•"/>
            </a:pPr>
            <a:r>
              <a:rPr lang="en-CA" sz="1800" dirty="0">
                <a:solidFill>
                  <a:schemeClr val="bg1"/>
                </a:solidFill>
              </a:rPr>
              <a:t>Use ML for character recognition in case of logographic language like Chinese.</a:t>
            </a: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r>
              <a:rPr lang="en-CA" sz="1800" dirty="0">
                <a:solidFill>
                  <a:schemeClr val="accent2">
                    <a:lumMod val="75000"/>
                  </a:schemeClr>
                </a:solidFill>
              </a:rPr>
              <a:t>I like the red apple pie.</a:t>
            </a:r>
            <a:r>
              <a:rPr lang="en-CA" sz="1800" dirty="0">
                <a:solidFill>
                  <a:schemeClr val="bg1"/>
                </a:solidFill>
              </a:rPr>
              <a:t>          </a:t>
            </a:r>
            <a:r>
              <a:rPr lang="en-CA" sz="1800" b="1" dirty="0">
                <a:solidFill>
                  <a:schemeClr val="accent6">
                    <a:lumMod val="75000"/>
                  </a:schemeClr>
                </a:solidFill>
              </a:rPr>
              <a:t>English</a:t>
            </a: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r>
              <a:rPr lang="en-CA" dirty="0" err="1">
                <a:solidFill>
                  <a:schemeClr val="accent2">
                    <a:lumMod val="75000"/>
                  </a:schemeClr>
                </a:solidFill>
              </a:rPr>
              <a:t>J’aime</a:t>
            </a:r>
            <a:r>
              <a:rPr lang="en-CA" dirty="0">
                <a:solidFill>
                  <a:schemeClr val="accent2">
                    <a:lumMod val="75000"/>
                  </a:schemeClr>
                </a:solidFill>
              </a:rPr>
              <a:t> la tarte aux pommes rouges.  </a:t>
            </a:r>
            <a:r>
              <a:rPr lang="en-CA" sz="1800" b="1" dirty="0">
                <a:solidFill>
                  <a:schemeClr val="accent6">
                    <a:lumMod val="75000"/>
                  </a:schemeClr>
                </a:solidFill>
              </a:rPr>
              <a:t>French</a:t>
            </a:r>
            <a:r>
              <a:rPr lang="en-CA" sz="1800" dirty="0">
                <a:solidFill>
                  <a:schemeClr val="bg1"/>
                </a:solidFill>
              </a:rPr>
              <a:t> </a:t>
            </a: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endParaRPr lang="en-CA" sz="1800" dirty="0">
              <a:solidFill>
                <a:schemeClr val="accent4">
                  <a:lumMod val="40000"/>
                  <a:lumOff val="60000"/>
                </a:schemeClr>
              </a:solidFill>
            </a:endParaRPr>
          </a:p>
          <a:p>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How Does it work ?</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pic>
        <p:nvPicPr>
          <p:cNvPr id="10" name="Picture 2" descr="Image result for IBM LANGUAGE TRANSLATOR">
            <a:extLst>
              <a:ext uri="{FF2B5EF4-FFF2-40B4-BE49-F238E27FC236}">
                <a16:creationId xmlns:a16="http://schemas.microsoft.com/office/drawing/2014/main" id="{1D262236-076A-2E4C-9EF6-2BDE81FDC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849" y="1002021"/>
            <a:ext cx="511562" cy="5115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450282" y="800303"/>
            <a:ext cx="4527871"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342900" indent="-342900">
              <a:buFont typeface="+mj-lt"/>
              <a:buAutoNum type="arabicPeriod" startAt="2"/>
            </a:pPr>
            <a:r>
              <a:rPr lang="en-CA" sz="1800" b="1" dirty="0">
                <a:solidFill>
                  <a:schemeClr val="bg1"/>
                </a:solidFill>
              </a:rPr>
              <a:t>Tokenization</a:t>
            </a:r>
          </a:p>
          <a:p>
            <a:endParaRPr lang="en-CA" sz="1800" dirty="0">
              <a:solidFill>
                <a:schemeClr val="bg1"/>
              </a:solidFill>
            </a:endParaRPr>
          </a:p>
          <a:p>
            <a:pPr marL="285750" indent="-285750">
              <a:buFont typeface="Arial" panose="020B0604020202020204" pitchFamily="34" charset="0"/>
              <a:buChar char="•"/>
            </a:pPr>
            <a:r>
              <a:rPr lang="en-CA" sz="1800" dirty="0">
                <a:solidFill>
                  <a:schemeClr val="bg1"/>
                </a:solidFill>
              </a:rPr>
              <a:t>Breaking down the text into it’s smallest atomic units.</a:t>
            </a:r>
          </a:p>
          <a:p>
            <a:pPr marL="285750" indent="-285750">
              <a:buFont typeface="Arial" panose="020B0604020202020204" pitchFamily="34" charset="0"/>
              <a:buChar char="•"/>
            </a:pPr>
            <a:r>
              <a:rPr lang="en-CA" sz="1800" dirty="0">
                <a:solidFill>
                  <a:schemeClr val="bg1"/>
                </a:solidFill>
              </a:rPr>
              <a:t>Easy for alphabetic languages . Character based languages may require more work.</a:t>
            </a:r>
          </a:p>
          <a:p>
            <a:pPr marL="285750" indent="-285750">
              <a:buFont typeface="Arial" panose="020B0604020202020204" pitchFamily="34" charset="0"/>
              <a:buChar char="•"/>
            </a:pPr>
            <a:r>
              <a:rPr lang="en-CA" sz="1800" dirty="0">
                <a:solidFill>
                  <a:schemeClr val="bg1"/>
                </a:solidFill>
              </a:rPr>
              <a:t>Punctuation is also a token!</a:t>
            </a:r>
          </a:p>
          <a:p>
            <a:pPr marL="342900" indent="-342900">
              <a:buFont typeface="+mj-lt"/>
              <a:buAutoNum type="arabicPeriod"/>
            </a:pPr>
            <a:endParaRPr lang="en-CA" sz="1800" dirty="0">
              <a:solidFill>
                <a:schemeClr val="accent4">
                  <a:lumMod val="40000"/>
                  <a:lumOff val="60000"/>
                </a:schemeClr>
              </a:solidFill>
            </a:endParaRPr>
          </a:p>
          <a:p>
            <a:r>
              <a:rPr lang="en-CA" sz="1800" dirty="0">
                <a:solidFill>
                  <a:schemeClr val="accent2">
                    <a:lumMod val="75000"/>
                  </a:schemeClr>
                </a:solidFill>
              </a:rPr>
              <a:t>   &lt;I&gt; &lt;like&gt; &lt;the&gt; &lt;red&gt; &lt;apple&gt; &lt;pie&gt; &lt;.&gt;</a:t>
            </a:r>
          </a:p>
          <a:p>
            <a:endParaRPr lang="en-CA" sz="1800" dirty="0">
              <a:solidFill>
                <a:schemeClr val="accent2">
                  <a:lumMod val="75000"/>
                </a:schemeClr>
              </a:solidFill>
            </a:endParaRPr>
          </a:p>
          <a:p>
            <a:r>
              <a:rPr lang="en-CA" sz="1800" dirty="0">
                <a:solidFill>
                  <a:schemeClr val="accent2">
                    <a:lumMod val="75000"/>
                  </a:schemeClr>
                </a:solidFill>
              </a:rPr>
              <a:t>	7 tokens…</a:t>
            </a:r>
          </a:p>
          <a:p>
            <a:pPr marL="342900" indent="-342900">
              <a:buFont typeface="+mj-lt"/>
              <a:buAutoNum type="arabicPeriod"/>
            </a:pPr>
            <a:endParaRPr lang="en-CA" sz="1800" dirty="0">
              <a:solidFill>
                <a:schemeClr val="accent4">
                  <a:lumMod val="40000"/>
                  <a:lumOff val="60000"/>
                </a:schemeClr>
              </a:solidFill>
            </a:endParaRPr>
          </a:p>
          <a:p>
            <a:endParaRPr lang="en-US" dirty="0"/>
          </a:p>
        </p:txBody>
      </p:sp>
    </p:spTree>
    <p:extLst>
      <p:ext uri="{BB962C8B-B14F-4D97-AF65-F5344CB8AC3E}">
        <p14:creationId xmlns:p14="http://schemas.microsoft.com/office/powerpoint/2010/main" val="318475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36FAE7-1661-314D-B83B-873301A603A5}"/>
              </a:ext>
            </a:extLst>
          </p:cNvPr>
          <p:cNvSpPr/>
          <p:nvPr/>
        </p:nvSpPr>
        <p:spPr>
          <a:xfrm>
            <a:off x="4571999" y="-1"/>
            <a:ext cx="4572001" cy="37232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13" dirty="0"/>
          </a:p>
          <a:p>
            <a:endParaRPr lang="en-US" sz="1013" dirty="0"/>
          </a:p>
          <a:p>
            <a:endParaRPr lang="en-US" sz="1013" dirty="0"/>
          </a:p>
          <a:p>
            <a:r>
              <a:rPr lang="en-US" sz="1500" dirty="0">
                <a:solidFill>
                  <a:schemeClr val="accent2">
                    <a:lumMod val="50000"/>
                  </a:schemeClr>
                </a:solidFill>
              </a:rPr>
              <a:t>Steven D. Reeves</a:t>
            </a:r>
          </a:p>
          <a:p>
            <a:r>
              <a:rPr lang="en-US" sz="1200" dirty="0">
                <a:solidFill>
                  <a:schemeClr val="accent2">
                    <a:lumMod val="50000"/>
                  </a:schemeClr>
                </a:solidFill>
              </a:rPr>
              <a:t>Certified Cloud Pak Engineer</a:t>
            </a:r>
          </a:p>
          <a:p>
            <a:r>
              <a:rPr lang="en-US" sz="1200" dirty="0">
                <a:solidFill>
                  <a:schemeClr val="accent2">
                    <a:lumMod val="50000"/>
                  </a:schemeClr>
                </a:solidFill>
              </a:rPr>
              <a:t>Data Scientist – (NLP) Text Analytics Specialist</a:t>
            </a:r>
          </a:p>
          <a:p>
            <a:r>
              <a:rPr lang="en-US" sz="1200" dirty="0">
                <a:solidFill>
                  <a:schemeClr val="accent2">
                    <a:lumMod val="50000"/>
                  </a:schemeClr>
                </a:solidFill>
              </a:rPr>
              <a:t>Distribution Market</a:t>
            </a:r>
          </a:p>
          <a:p>
            <a:r>
              <a:rPr lang="en-US" sz="1200" dirty="0">
                <a:solidFill>
                  <a:schemeClr val="accent2">
                    <a:lumMod val="50000"/>
                  </a:schemeClr>
                </a:solidFill>
              </a:rPr>
              <a:t>sdreeves@us.ibm.com</a:t>
            </a:r>
          </a:p>
        </p:txBody>
      </p:sp>
      <p:sp>
        <p:nvSpPr>
          <p:cNvPr id="2" name="Rectangle 1">
            <a:extLst>
              <a:ext uri="{FF2B5EF4-FFF2-40B4-BE49-F238E27FC236}">
                <a16:creationId xmlns:a16="http://schemas.microsoft.com/office/drawing/2014/main" id="{D0F8B76F-7CBE-E149-88CA-F8E9F3F5AFA1}"/>
              </a:ext>
            </a:extLst>
          </p:cNvPr>
          <p:cNvSpPr/>
          <p:nvPr/>
        </p:nvSpPr>
        <p:spPr>
          <a:xfrm>
            <a:off x="0" y="1"/>
            <a:ext cx="4571999" cy="5143500"/>
          </a:xfrm>
          <a:prstGeom prst="rect">
            <a:avLst/>
          </a:prstGeom>
          <a:gradFill flip="none" rotWithShape="1">
            <a:gsLst>
              <a:gs pos="0">
                <a:schemeClr val="tx1">
                  <a:lumMod val="85000"/>
                  <a:lumOff val="15000"/>
                </a:schemeClr>
              </a:gs>
              <a:gs pos="100000">
                <a:schemeClr val="tx1">
                  <a:lumMod val="95000"/>
                  <a:lumOff val="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a:extLst>
              <a:ext uri="{FF2B5EF4-FFF2-40B4-BE49-F238E27FC236}">
                <a16:creationId xmlns:a16="http://schemas.microsoft.com/office/drawing/2014/main" id="{2FF297BD-0862-1949-85CD-97339798021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20000" contrast="15000"/>
                    </a14:imgEffect>
                  </a14:imgLayer>
                </a14:imgProps>
              </a:ext>
            </a:extLst>
          </a:blip>
          <a:srcRect l="13384" t="15209" r="4635" b="6498"/>
          <a:stretch/>
        </p:blipFill>
        <p:spPr>
          <a:xfrm rot="10800000">
            <a:off x="0" y="0"/>
            <a:ext cx="4571999" cy="5143500"/>
          </a:xfrm>
          <a:prstGeom prst="rect">
            <a:avLst/>
          </a:prstGeom>
        </p:spPr>
      </p:pic>
      <p:pic>
        <p:nvPicPr>
          <p:cNvPr id="6" name="Picture 5" descr="A close up of a sign&#10;&#10;Description automatically generated">
            <a:extLst>
              <a:ext uri="{FF2B5EF4-FFF2-40B4-BE49-F238E27FC236}">
                <a16:creationId xmlns:a16="http://schemas.microsoft.com/office/drawing/2014/main" id="{F558E0B5-C374-6B45-8B60-5866AEFF83A8}"/>
              </a:ext>
            </a:extLst>
          </p:cNvPr>
          <p:cNvPicPr>
            <a:picLocks noChangeAspect="1"/>
          </p:cNvPicPr>
          <p:nvPr/>
        </p:nvPicPr>
        <p:blipFill>
          <a:blip r:embed="rId5"/>
          <a:stretch>
            <a:fillRect/>
          </a:stretch>
        </p:blipFill>
        <p:spPr>
          <a:xfrm>
            <a:off x="1476375" y="1647825"/>
            <a:ext cx="1619250" cy="1847850"/>
          </a:xfrm>
          <a:prstGeom prst="rect">
            <a:avLst/>
          </a:prstGeom>
          <a:effectLst>
            <a:outerShdw blurRad="50800" dist="38100" dir="2700000" algn="tl" rotWithShape="0">
              <a:schemeClr val="tx1">
                <a:alpha val="40000"/>
              </a:schemeClr>
            </a:outerShdw>
          </a:effectLst>
        </p:spPr>
      </p:pic>
      <p:sp>
        <p:nvSpPr>
          <p:cNvPr id="8" name="TextBox 7">
            <a:extLst>
              <a:ext uri="{FF2B5EF4-FFF2-40B4-BE49-F238E27FC236}">
                <a16:creationId xmlns:a16="http://schemas.microsoft.com/office/drawing/2014/main" id="{0FED1E9C-8A70-0D4D-A72A-66DEBBAA8F45}"/>
              </a:ext>
            </a:extLst>
          </p:cNvPr>
          <p:cNvSpPr txBox="1"/>
          <p:nvPr/>
        </p:nvSpPr>
        <p:spPr>
          <a:xfrm>
            <a:off x="4571999" y="297480"/>
            <a:ext cx="4985173" cy="492443"/>
          </a:xfrm>
          <a:prstGeom prst="rect">
            <a:avLst/>
          </a:prstGeom>
          <a:noFill/>
        </p:spPr>
        <p:txBody>
          <a:bodyPr wrap="square" rtlCol="0">
            <a:spAutoFit/>
          </a:bodyPr>
          <a:lstStyle/>
          <a:p>
            <a:r>
              <a:rPr lang="en-US" sz="2600" dirty="0">
                <a:latin typeface="IBM Plex Sans Medium" panose="020B0503050203000203" pitchFamily="34" charset="0"/>
              </a:rPr>
              <a:t>SPSS Modeler Text Analytics</a:t>
            </a:r>
          </a:p>
        </p:txBody>
      </p:sp>
      <p:sp>
        <p:nvSpPr>
          <p:cNvPr id="11" name="TextBox 10">
            <a:extLst>
              <a:ext uri="{FF2B5EF4-FFF2-40B4-BE49-F238E27FC236}">
                <a16:creationId xmlns:a16="http://schemas.microsoft.com/office/drawing/2014/main" id="{9E83A7C5-6001-014F-B4EF-002064E17DE3}"/>
              </a:ext>
            </a:extLst>
          </p:cNvPr>
          <p:cNvSpPr txBox="1"/>
          <p:nvPr/>
        </p:nvSpPr>
        <p:spPr>
          <a:xfrm>
            <a:off x="4728080" y="933415"/>
            <a:ext cx="4259841" cy="553998"/>
          </a:xfrm>
          <a:prstGeom prst="rect">
            <a:avLst/>
          </a:prstGeom>
          <a:noFill/>
        </p:spPr>
        <p:txBody>
          <a:bodyPr wrap="square" rtlCol="0">
            <a:spAutoFit/>
          </a:bodyPr>
          <a:lstStyle/>
          <a:p>
            <a:r>
              <a:rPr lang="en-US" sz="1500" dirty="0">
                <a:latin typeface="IBM Plex Sans Light" panose="020B0403050203000203" pitchFamily="34" charset="0"/>
              </a:rPr>
              <a:t>Let’s simplify your information architecture</a:t>
            </a:r>
          </a:p>
          <a:p>
            <a:r>
              <a:rPr lang="en-US" sz="1500" dirty="0">
                <a:latin typeface="IBM Plex Sans Light" panose="020B0403050203000203" pitchFamily="34" charset="0"/>
              </a:rPr>
              <a:t>and put your data to work</a:t>
            </a:r>
          </a:p>
        </p:txBody>
      </p:sp>
      <p:sp>
        <p:nvSpPr>
          <p:cNvPr id="13" name="TextBox 12">
            <a:extLst>
              <a:ext uri="{FF2B5EF4-FFF2-40B4-BE49-F238E27FC236}">
                <a16:creationId xmlns:a16="http://schemas.microsoft.com/office/drawing/2014/main" id="{66206827-9306-7A47-972F-88EA295DAF86}"/>
              </a:ext>
            </a:extLst>
          </p:cNvPr>
          <p:cNvSpPr txBox="1"/>
          <p:nvPr/>
        </p:nvSpPr>
        <p:spPr>
          <a:xfrm>
            <a:off x="4728080" y="3176380"/>
            <a:ext cx="4259841" cy="461665"/>
          </a:xfrm>
          <a:prstGeom prst="rect">
            <a:avLst/>
          </a:prstGeom>
          <a:noFill/>
        </p:spPr>
        <p:txBody>
          <a:bodyPr wrap="square" rtlCol="0">
            <a:spAutoFit/>
          </a:bodyPr>
          <a:lstStyle/>
          <a:p>
            <a:r>
              <a:rPr lang="en-US" sz="1200" b="1" dirty="0">
                <a:latin typeface="IBM Plex Sans" panose="020B0503050203000203" pitchFamily="34" charset="0"/>
              </a:rPr>
              <a:t>Forrester Wave Leader</a:t>
            </a:r>
          </a:p>
          <a:p>
            <a:r>
              <a:rPr lang="en-US" sz="1200" dirty="0">
                <a:latin typeface="IBM Plex Sans" panose="020B0503050203000203" pitchFamily="34" charset="0"/>
              </a:rPr>
              <a:t>Enterprise Insights Platform, 2020</a:t>
            </a:r>
          </a:p>
        </p:txBody>
      </p:sp>
      <p:sp>
        <p:nvSpPr>
          <p:cNvPr id="3" name="Rectangle 2">
            <a:extLst>
              <a:ext uri="{FF2B5EF4-FFF2-40B4-BE49-F238E27FC236}">
                <a16:creationId xmlns:a16="http://schemas.microsoft.com/office/drawing/2014/main" id="{B0CFEDB7-C94A-4A96-A1D6-59E7B02061EF}"/>
              </a:ext>
            </a:extLst>
          </p:cNvPr>
          <p:cNvSpPr/>
          <p:nvPr/>
        </p:nvSpPr>
        <p:spPr>
          <a:xfrm>
            <a:off x="4571999" y="3723288"/>
            <a:ext cx="4572001" cy="1420211"/>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5" name="Picture 14" descr="A close up of a logo&#10;&#10;Description automatically generated">
            <a:extLst>
              <a:ext uri="{FF2B5EF4-FFF2-40B4-BE49-F238E27FC236}">
                <a16:creationId xmlns:a16="http://schemas.microsoft.com/office/drawing/2014/main" id="{793EE77A-FD2B-2D49-AE0F-17D4B173881E}"/>
              </a:ext>
            </a:extLst>
          </p:cNvPr>
          <p:cNvPicPr>
            <a:picLocks noChangeAspect="1"/>
          </p:cNvPicPr>
          <p:nvPr/>
        </p:nvPicPr>
        <p:blipFill>
          <a:blip r:embed="rId6"/>
          <a:stretch>
            <a:fillRect/>
          </a:stretch>
        </p:blipFill>
        <p:spPr>
          <a:xfrm>
            <a:off x="8177515" y="4654885"/>
            <a:ext cx="749639" cy="299231"/>
          </a:xfrm>
          <a:prstGeom prst="rect">
            <a:avLst/>
          </a:prstGeom>
        </p:spPr>
      </p:pic>
    </p:spTree>
    <p:extLst>
      <p:ext uri="{BB962C8B-B14F-4D97-AF65-F5344CB8AC3E}">
        <p14:creationId xmlns:p14="http://schemas.microsoft.com/office/powerpoint/2010/main" val="2767933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20</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5" name="Text Placeholder 4">
            <a:extLst>
              <a:ext uri="{FF2B5EF4-FFF2-40B4-BE49-F238E27FC236}">
                <a16:creationId xmlns:a16="http://schemas.microsoft.com/office/drawing/2014/main" id="{DF63ABA0-C109-7841-95D4-D6FE920116C8}"/>
              </a:ext>
            </a:extLst>
          </p:cNvPr>
          <p:cNvSpPr>
            <a:spLocks noGrp="1"/>
          </p:cNvSpPr>
          <p:nvPr>
            <p:ph type="body" sz="quarter" idx="12"/>
          </p:nvPr>
        </p:nvSpPr>
        <p:spPr>
          <a:xfrm>
            <a:off x="165846" y="868714"/>
            <a:ext cx="4243594" cy="3459450"/>
          </a:xfrm>
        </p:spPr>
        <p:txBody>
          <a:bodyPr/>
          <a:lstStyle/>
          <a:p>
            <a:endParaRPr lang="en-CA" sz="1800" dirty="0"/>
          </a:p>
          <a:p>
            <a:pPr marL="342900" indent="-342900">
              <a:buFont typeface="+mj-lt"/>
              <a:buAutoNum type="arabicPeriod" startAt="3"/>
            </a:pPr>
            <a:r>
              <a:rPr lang="en-CA" sz="1800" b="1" dirty="0"/>
              <a:t>Sentence Breaking. </a:t>
            </a:r>
          </a:p>
          <a:p>
            <a:endParaRPr lang="en-CA" sz="1800" i="1" dirty="0">
              <a:solidFill>
                <a:schemeClr val="accent6"/>
              </a:solidFill>
            </a:endParaRPr>
          </a:p>
          <a:p>
            <a:pPr marL="285750" indent="-285750">
              <a:buFont typeface="Arial" panose="020B0604020202020204" pitchFamily="34" charset="0"/>
              <a:buChar char="•"/>
            </a:pPr>
            <a:r>
              <a:rPr lang="en-CA" sz="1800" dirty="0">
                <a:solidFill>
                  <a:schemeClr val="bg1"/>
                </a:solidFill>
              </a:rPr>
              <a:t>Where does a sentence end. What are the boundaries ?</a:t>
            </a:r>
          </a:p>
          <a:p>
            <a:pPr marL="285750" indent="-285750">
              <a:buFont typeface="Arial" panose="020B0604020202020204" pitchFamily="34" charset="0"/>
              <a:buChar char="•"/>
            </a:pPr>
            <a:r>
              <a:rPr lang="en-CA" sz="1800" dirty="0">
                <a:solidFill>
                  <a:schemeClr val="bg1"/>
                </a:solidFill>
              </a:rPr>
              <a:t>Sentence breaking is particularly important for providing context about what is happening. </a:t>
            </a: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r>
              <a:rPr lang="en-CA" sz="1800" dirty="0">
                <a:solidFill>
                  <a:schemeClr val="accent2">
                    <a:lumMod val="75000"/>
                  </a:schemeClr>
                </a:solidFill>
              </a:rPr>
              <a:t>&lt;I love the red apple pie!&gt;</a:t>
            </a: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How Does it work ?</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173470"/>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477373" y="807753"/>
            <a:ext cx="4598893"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342900" indent="-342900">
              <a:buFont typeface="+mj-lt"/>
              <a:buAutoNum type="arabicPeriod" startAt="4"/>
            </a:pPr>
            <a:r>
              <a:rPr lang="en-CA" sz="1800" b="1" dirty="0"/>
              <a:t>Part of Speech (PoS) Tagging</a:t>
            </a:r>
          </a:p>
          <a:p>
            <a:endParaRPr lang="en-CA" sz="1800" dirty="0">
              <a:solidFill>
                <a:schemeClr val="bg1"/>
              </a:solidFill>
            </a:endParaRPr>
          </a:p>
          <a:p>
            <a:pPr marL="285750" indent="-285750">
              <a:buFont typeface="Arial" panose="020B0604020202020204" pitchFamily="34" charset="0"/>
              <a:buChar char="•"/>
            </a:pPr>
            <a:r>
              <a:rPr lang="en-CA" sz="1800" dirty="0">
                <a:solidFill>
                  <a:schemeClr val="bg1"/>
                </a:solidFill>
              </a:rPr>
              <a:t>Tagging the tokens to represent </a:t>
            </a:r>
            <a:r>
              <a:rPr lang="en-CA" sz="1800" dirty="0" err="1">
                <a:solidFill>
                  <a:schemeClr val="bg1"/>
                </a:solidFill>
              </a:rPr>
              <a:t>PoS.</a:t>
            </a:r>
            <a:r>
              <a:rPr lang="en-CA" sz="1800" dirty="0">
                <a:solidFill>
                  <a:schemeClr val="bg1"/>
                </a:solidFill>
              </a:rPr>
              <a:t> Noun, Pronoun, Verbs, Adjectives, etc.</a:t>
            </a:r>
          </a:p>
          <a:p>
            <a:pPr marL="285750" indent="-285750">
              <a:buFont typeface="Arial" panose="020B0604020202020204" pitchFamily="34" charset="0"/>
              <a:buChar char="•"/>
            </a:pPr>
            <a:r>
              <a:rPr lang="en-CA" sz="1800" dirty="0" err="1">
                <a:solidFill>
                  <a:schemeClr val="bg1"/>
                </a:solidFill>
              </a:rPr>
              <a:t>Stopword</a:t>
            </a:r>
            <a:r>
              <a:rPr lang="en-CA" sz="1800" dirty="0">
                <a:solidFill>
                  <a:schemeClr val="bg1"/>
                </a:solidFill>
              </a:rPr>
              <a:t> List</a:t>
            </a:r>
          </a:p>
          <a:p>
            <a:pPr marL="285750" indent="-285750">
              <a:buFont typeface="Arial" panose="020B0604020202020204" pitchFamily="34" charset="0"/>
              <a:buChar char="•"/>
            </a:pPr>
            <a:r>
              <a:rPr lang="en-CA" sz="1800" b="1" dirty="0"/>
              <a:t>Noun</a:t>
            </a:r>
            <a:r>
              <a:rPr lang="en-CA" sz="1800" dirty="0"/>
              <a:t> = apple</a:t>
            </a:r>
            <a:r>
              <a:rPr lang="en-CA" sz="1800" i="1" dirty="0"/>
              <a:t> </a:t>
            </a:r>
            <a:r>
              <a:rPr lang="en-CA" sz="1800" dirty="0"/>
              <a:t>and pie</a:t>
            </a:r>
            <a:r>
              <a:rPr lang="en-CA" sz="1800" i="1" dirty="0"/>
              <a:t> </a:t>
            </a:r>
            <a:r>
              <a:rPr lang="en-CA" sz="1800" b="1" dirty="0"/>
              <a:t>Verb</a:t>
            </a:r>
            <a:r>
              <a:rPr lang="en-CA" sz="1800" dirty="0"/>
              <a:t> = </a:t>
            </a:r>
            <a:r>
              <a:rPr lang="en-CA" sz="1800" i="1" dirty="0"/>
              <a:t>love</a:t>
            </a:r>
          </a:p>
          <a:p>
            <a:pPr marL="285750" indent="-285750">
              <a:buFont typeface="Arial" panose="020B0604020202020204" pitchFamily="34" charset="0"/>
              <a:buChar char="•"/>
            </a:pPr>
            <a:r>
              <a:rPr lang="en-CA" sz="1800" b="1" dirty="0" err="1"/>
              <a:t>Stopword</a:t>
            </a:r>
            <a:r>
              <a:rPr lang="en-CA" sz="1800" i="1" dirty="0"/>
              <a:t> = </a:t>
            </a:r>
            <a:r>
              <a:rPr lang="en-CA" sz="1800" dirty="0"/>
              <a:t>the</a:t>
            </a:r>
          </a:p>
          <a:p>
            <a:pPr marL="285750" indent="-285750">
              <a:buFont typeface="Arial" panose="020B0604020202020204" pitchFamily="34" charset="0"/>
              <a:buChar char="•"/>
            </a:pPr>
            <a:endParaRPr lang="en-CA" sz="1800" i="1" dirty="0">
              <a:solidFill>
                <a:schemeClr val="bg1"/>
              </a:solidFill>
            </a:endParaRPr>
          </a:p>
          <a:p>
            <a:pPr marL="285750" indent="-285750">
              <a:buFont typeface="Arial" panose="020B0604020202020204" pitchFamily="34" charset="0"/>
              <a:buChar char="•"/>
            </a:pPr>
            <a:endParaRPr lang="en-CA" sz="1800" i="1" dirty="0">
              <a:solidFill>
                <a:schemeClr val="bg1"/>
              </a:solidFill>
            </a:endParaRPr>
          </a:p>
          <a:p>
            <a:r>
              <a:rPr lang="en-CA" sz="1800" i="1" dirty="0">
                <a:solidFill>
                  <a:schemeClr val="accent2">
                    <a:lumMod val="75000"/>
                  </a:schemeClr>
                </a:solidFill>
              </a:rPr>
              <a:t>&lt;I&gt; &lt;love&gt; &lt;the&gt; &lt;red&gt; &lt;apple&gt; &lt;pie&gt;&lt;!&gt;</a:t>
            </a: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
        <p:nvSpPr>
          <p:cNvPr id="7" name="Rectangle 6">
            <a:extLst>
              <a:ext uri="{FF2B5EF4-FFF2-40B4-BE49-F238E27FC236}">
                <a16:creationId xmlns:a16="http://schemas.microsoft.com/office/drawing/2014/main" id="{2B52430D-ABFE-472C-B718-EB79D73BDFDF}"/>
              </a:ext>
            </a:extLst>
          </p:cNvPr>
          <p:cNvSpPr/>
          <p:nvPr/>
        </p:nvSpPr>
        <p:spPr>
          <a:xfrm>
            <a:off x="4360535" y="3921757"/>
            <a:ext cx="624641" cy="264160"/>
          </a:xfrm>
          <a:prstGeom prst="rect">
            <a:avLst/>
          </a:prstGeom>
          <a:solidFill>
            <a:srgbClr val="FFCC99"/>
          </a:solidFill>
        </p:spPr>
        <p:txBody>
          <a:bodyPr wrap="square" lIns="0" tIns="0" rIns="0" bIns="0" rtlCol="0" anchor="ctr">
            <a:noAutofit/>
          </a:bodyPr>
          <a:lstStyle/>
          <a:p>
            <a:pPr algn="ctr"/>
            <a:r>
              <a:rPr lang="en-US" sz="1200" dirty="0">
                <a:solidFill>
                  <a:schemeClr val="bg1"/>
                </a:solidFill>
                <a:latin typeface="Arial"/>
                <a:cs typeface="Arial"/>
              </a:rPr>
              <a:t>pronoun</a:t>
            </a:r>
          </a:p>
        </p:txBody>
      </p:sp>
      <p:sp>
        <p:nvSpPr>
          <p:cNvPr id="12" name="Rectangle 11">
            <a:extLst>
              <a:ext uri="{FF2B5EF4-FFF2-40B4-BE49-F238E27FC236}">
                <a16:creationId xmlns:a16="http://schemas.microsoft.com/office/drawing/2014/main" id="{BC303A03-4DAA-47C2-8817-F1EB00B29E65}"/>
              </a:ext>
            </a:extLst>
          </p:cNvPr>
          <p:cNvSpPr/>
          <p:nvPr/>
        </p:nvSpPr>
        <p:spPr>
          <a:xfrm>
            <a:off x="4946426" y="3268123"/>
            <a:ext cx="624641" cy="264160"/>
          </a:xfrm>
          <a:prstGeom prst="rect">
            <a:avLst/>
          </a:prstGeom>
          <a:solidFill>
            <a:srgbClr val="99FF99"/>
          </a:solidFill>
        </p:spPr>
        <p:txBody>
          <a:bodyPr wrap="square" lIns="0" tIns="0" rIns="0" bIns="0" rtlCol="0" anchor="ctr">
            <a:noAutofit/>
          </a:bodyPr>
          <a:lstStyle/>
          <a:p>
            <a:pPr algn="ctr"/>
            <a:r>
              <a:rPr lang="en-US" sz="1200" dirty="0">
                <a:solidFill>
                  <a:schemeClr val="bg1"/>
                </a:solidFill>
                <a:latin typeface="Arial"/>
                <a:cs typeface="Arial"/>
              </a:rPr>
              <a:t>verb</a:t>
            </a:r>
          </a:p>
        </p:txBody>
      </p:sp>
      <p:sp>
        <p:nvSpPr>
          <p:cNvPr id="13" name="Rectangle 12">
            <a:extLst>
              <a:ext uri="{FF2B5EF4-FFF2-40B4-BE49-F238E27FC236}">
                <a16:creationId xmlns:a16="http://schemas.microsoft.com/office/drawing/2014/main" id="{A2F66DE0-882A-4586-8C46-877349F4E7FE}"/>
              </a:ext>
            </a:extLst>
          </p:cNvPr>
          <p:cNvSpPr/>
          <p:nvPr/>
        </p:nvSpPr>
        <p:spPr>
          <a:xfrm>
            <a:off x="5532318" y="3928525"/>
            <a:ext cx="766882" cy="264160"/>
          </a:xfrm>
          <a:prstGeom prst="rect">
            <a:avLst/>
          </a:prstGeom>
          <a:solidFill>
            <a:srgbClr val="66CCFF"/>
          </a:solidFill>
        </p:spPr>
        <p:txBody>
          <a:bodyPr wrap="square" lIns="0" tIns="0" rIns="0" bIns="0" rtlCol="0" anchor="ctr">
            <a:noAutofit/>
          </a:bodyPr>
          <a:lstStyle/>
          <a:p>
            <a:pPr algn="ctr"/>
            <a:r>
              <a:rPr lang="en-US" sz="1200" dirty="0">
                <a:solidFill>
                  <a:schemeClr val="bg1"/>
                </a:solidFill>
                <a:latin typeface="Arial"/>
                <a:cs typeface="Arial"/>
              </a:rPr>
              <a:t>determiner</a:t>
            </a:r>
          </a:p>
        </p:txBody>
      </p:sp>
      <p:sp>
        <p:nvSpPr>
          <p:cNvPr id="15" name="Rectangle 14">
            <a:extLst>
              <a:ext uri="{FF2B5EF4-FFF2-40B4-BE49-F238E27FC236}">
                <a16:creationId xmlns:a16="http://schemas.microsoft.com/office/drawing/2014/main" id="{111A50F7-761A-4B9F-B693-2DF492414844}"/>
              </a:ext>
            </a:extLst>
          </p:cNvPr>
          <p:cNvSpPr/>
          <p:nvPr/>
        </p:nvSpPr>
        <p:spPr>
          <a:xfrm>
            <a:off x="6270611" y="3257968"/>
            <a:ext cx="678829" cy="264160"/>
          </a:xfrm>
          <a:prstGeom prst="rect">
            <a:avLst/>
          </a:prstGeom>
          <a:solidFill>
            <a:srgbClr val="FFCC00"/>
          </a:solidFill>
        </p:spPr>
        <p:txBody>
          <a:bodyPr wrap="square" lIns="0" tIns="0" rIns="0" bIns="0" rtlCol="0" anchor="ctr">
            <a:noAutofit/>
          </a:bodyPr>
          <a:lstStyle/>
          <a:p>
            <a:pPr algn="ctr"/>
            <a:r>
              <a:rPr lang="en-US" sz="1200" dirty="0">
                <a:solidFill>
                  <a:schemeClr val="bg1"/>
                </a:solidFill>
                <a:latin typeface="Arial"/>
                <a:cs typeface="Arial"/>
              </a:rPr>
              <a:t>adjective</a:t>
            </a:r>
          </a:p>
        </p:txBody>
      </p:sp>
      <p:sp>
        <p:nvSpPr>
          <p:cNvPr id="16" name="Rectangle 15">
            <a:extLst>
              <a:ext uri="{FF2B5EF4-FFF2-40B4-BE49-F238E27FC236}">
                <a16:creationId xmlns:a16="http://schemas.microsoft.com/office/drawing/2014/main" id="{9617B004-C1BA-4886-B7AC-5C7AD85EB14A}"/>
              </a:ext>
            </a:extLst>
          </p:cNvPr>
          <p:cNvSpPr/>
          <p:nvPr/>
        </p:nvSpPr>
        <p:spPr>
          <a:xfrm>
            <a:off x="7789530" y="3952232"/>
            <a:ext cx="678829" cy="264160"/>
          </a:xfrm>
          <a:prstGeom prst="rect">
            <a:avLst/>
          </a:prstGeom>
          <a:solidFill>
            <a:schemeClr val="accent5">
              <a:lumMod val="40000"/>
              <a:lumOff val="60000"/>
            </a:schemeClr>
          </a:solidFill>
        </p:spPr>
        <p:txBody>
          <a:bodyPr wrap="square" lIns="0" tIns="0" rIns="0" bIns="0" rtlCol="0" anchor="ctr">
            <a:noAutofit/>
          </a:bodyPr>
          <a:lstStyle/>
          <a:p>
            <a:pPr algn="ctr"/>
            <a:r>
              <a:rPr lang="en-US" sz="1200" dirty="0">
                <a:solidFill>
                  <a:schemeClr val="bg1"/>
                </a:solidFill>
                <a:latin typeface="Arial"/>
                <a:cs typeface="Arial"/>
              </a:rPr>
              <a:t>noun</a:t>
            </a:r>
          </a:p>
        </p:txBody>
      </p:sp>
      <p:sp>
        <p:nvSpPr>
          <p:cNvPr id="17" name="Rectangle 16">
            <a:extLst>
              <a:ext uri="{FF2B5EF4-FFF2-40B4-BE49-F238E27FC236}">
                <a16:creationId xmlns:a16="http://schemas.microsoft.com/office/drawing/2014/main" id="{A66BDB3A-F3BC-4E6F-AC7A-68D2B8FA80ED}"/>
              </a:ext>
            </a:extLst>
          </p:cNvPr>
          <p:cNvSpPr/>
          <p:nvPr/>
        </p:nvSpPr>
        <p:spPr>
          <a:xfrm>
            <a:off x="7015675" y="3955622"/>
            <a:ext cx="678829" cy="264160"/>
          </a:xfrm>
          <a:prstGeom prst="rect">
            <a:avLst/>
          </a:prstGeom>
          <a:solidFill>
            <a:schemeClr val="accent5">
              <a:lumMod val="40000"/>
              <a:lumOff val="60000"/>
            </a:schemeClr>
          </a:solidFill>
        </p:spPr>
        <p:txBody>
          <a:bodyPr wrap="square" lIns="0" tIns="0" rIns="0" bIns="0" rtlCol="0" anchor="ctr">
            <a:noAutofit/>
          </a:bodyPr>
          <a:lstStyle/>
          <a:p>
            <a:pPr algn="ctr"/>
            <a:r>
              <a:rPr lang="en-US" sz="1200" dirty="0">
                <a:solidFill>
                  <a:schemeClr val="bg1"/>
                </a:solidFill>
                <a:latin typeface="Arial"/>
                <a:cs typeface="Arial"/>
              </a:rPr>
              <a:t>noun</a:t>
            </a:r>
          </a:p>
        </p:txBody>
      </p:sp>
      <p:sp>
        <p:nvSpPr>
          <p:cNvPr id="18" name="Rectangle 17">
            <a:extLst>
              <a:ext uri="{FF2B5EF4-FFF2-40B4-BE49-F238E27FC236}">
                <a16:creationId xmlns:a16="http://schemas.microsoft.com/office/drawing/2014/main" id="{B8C3F197-2919-4B9C-9558-C9770BC8F2E8}"/>
              </a:ext>
            </a:extLst>
          </p:cNvPr>
          <p:cNvSpPr/>
          <p:nvPr/>
        </p:nvSpPr>
        <p:spPr>
          <a:xfrm>
            <a:off x="8188960" y="3224096"/>
            <a:ext cx="824648" cy="264160"/>
          </a:xfrm>
          <a:prstGeom prst="rect">
            <a:avLst/>
          </a:prstGeom>
          <a:solidFill>
            <a:srgbClr val="8E81ED"/>
          </a:solidFill>
        </p:spPr>
        <p:txBody>
          <a:bodyPr wrap="square" lIns="0" tIns="0" rIns="0" bIns="0" rtlCol="0" anchor="ctr">
            <a:noAutofit/>
          </a:bodyPr>
          <a:lstStyle/>
          <a:p>
            <a:pPr algn="ctr"/>
            <a:r>
              <a:rPr lang="en-US" sz="1200" dirty="0">
                <a:solidFill>
                  <a:schemeClr val="bg1"/>
                </a:solidFill>
                <a:latin typeface="Arial"/>
                <a:cs typeface="Arial"/>
              </a:rPr>
              <a:t>punctuation</a:t>
            </a:r>
          </a:p>
        </p:txBody>
      </p:sp>
      <p:sp>
        <p:nvSpPr>
          <p:cNvPr id="19" name="Rectangle 18">
            <a:extLst>
              <a:ext uri="{FF2B5EF4-FFF2-40B4-BE49-F238E27FC236}">
                <a16:creationId xmlns:a16="http://schemas.microsoft.com/office/drawing/2014/main" id="{C99EA424-5C7B-4632-A34A-97AB3C0E5832}"/>
              </a:ext>
            </a:extLst>
          </p:cNvPr>
          <p:cNvSpPr/>
          <p:nvPr/>
        </p:nvSpPr>
        <p:spPr>
          <a:xfrm>
            <a:off x="5439932" y="3955622"/>
            <a:ext cx="951653" cy="264160"/>
          </a:xfrm>
          <a:prstGeom prst="rect">
            <a:avLst/>
          </a:prstGeom>
          <a:noFill/>
        </p:spPr>
        <p:txBody>
          <a:bodyPr wrap="square" lIns="0" tIns="0" rIns="0" bIns="0" rtlCol="0" anchor="ctr">
            <a:noAutofit/>
          </a:bodyPr>
          <a:lstStyle/>
          <a:p>
            <a:pPr algn="ctr"/>
            <a:endParaRPr lang="en-US" sz="1200" dirty="0">
              <a:solidFill>
                <a:schemeClr val="bg1"/>
              </a:solidFill>
              <a:latin typeface="Arial"/>
              <a:cs typeface="Arial"/>
            </a:endParaRPr>
          </a:p>
        </p:txBody>
      </p:sp>
      <p:cxnSp>
        <p:nvCxnSpPr>
          <p:cNvPr id="21" name="Straight Connector 20">
            <a:extLst>
              <a:ext uri="{FF2B5EF4-FFF2-40B4-BE49-F238E27FC236}">
                <a16:creationId xmlns:a16="http://schemas.microsoft.com/office/drawing/2014/main" id="{8DBB2544-D2BA-49B4-9532-8C5808996F11}"/>
              </a:ext>
            </a:extLst>
          </p:cNvPr>
          <p:cNvCxnSpPr>
            <a:stCxn id="19" idx="1"/>
            <a:endCxn id="19" idx="3"/>
          </p:cNvCxnSpPr>
          <p:nvPr/>
        </p:nvCxnSpPr>
        <p:spPr>
          <a:xfrm>
            <a:off x="5439932" y="4087702"/>
            <a:ext cx="951653"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93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nodePh="1">
                                  <p:stCondLst>
                                    <p:cond delay="0"/>
                                  </p:stCondLst>
                                  <p:endCondLst>
                                    <p:cond evt="begin" delay="0">
                                      <p:tn val="35"/>
                                    </p:cond>
                                  </p:end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12" grpId="0" animBg="1"/>
      <p:bldP spid="13" grpId="0" animBg="1"/>
      <p:bldP spid="15" grpId="0" animBg="1"/>
      <p:bldP spid="16" grpId="0" animBg="1"/>
      <p:bldP spid="17" grpId="0" animBg="1"/>
      <p:bldP spid="18" grpId="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21</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5" name="Text Placeholder 4">
            <a:extLst>
              <a:ext uri="{FF2B5EF4-FFF2-40B4-BE49-F238E27FC236}">
                <a16:creationId xmlns:a16="http://schemas.microsoft.com/office/drawing/2014/main" id="{DF63ABA0-C109-7841-95D4-D6FE920116C8}"/>
              </a:ext>
            </a:extLst>
          </p:cNvPr>
          <p:cNvSpPr>
            <a:spLocks noGrp="1"/>
          </p:cNvSpPr>
          <p:nvPr>
            <p:ph type="body" sz="quarter" idx="12"/>
          </p:nvPr>
        </p:nvSpPr>
        <p:spPr>
          <a:xfrm>
            <a:off x="165846" y="719697"/>
            <a:ext cx="4406154" cy="3459450"/>
          </a:xfrm>
        </p:spPr>
        <p:txBody>
          <a:bodyPr/>
          <a:lstStyle/>
          <a:p>
            <a:endParaRPr lang="en-CA" sz="1800" dirty="0"/>
          </a:p>
          <a:p>
            <a:pPr marL="342900" indent="-342900">
              <a:buFont typeface="+mj-lt"/>
              <a:buAutoNum type="arabicPeriod" startAt="5"/>
            </a:pPr>
            <a:r>
              <a:rPr lang="en-CA" sz="1800" b="1" dirty="0"/>
              <a:t>Chunking/Light/Shallow Parsing</a:t>
            </a:r>
          </a:p>
          <a:p>
            <a:endParaRPr lang="en-CA" sz="800" dirty="0">
              <a:solidFill>
                <a:schemeClr val="bg1"/>
              </a:solidFill>
            </a:endParaRPr>
          </a:p>
          <a:p>
            <a:pPr marL="285750" indent="-285750">
              <a:buFont typeface="Arial" panose="020B0604020202020204" pitchFamily="34" charset="0"/>
              <a:buChar char="•"/>
            </a:pPr>
            <a:r>
              <a:rPr lang="en-US" sz="1800" dirty="0"/>
              <a:t>Identifies constituent parts of sentences and then links them to higher order units</a:t>
            </a:r>
            <a:endParaRPr lang="en-CA" sz="1800" dirty="0">
              <a:solidFill>
                <a:schemeClr val="bg1"/>
              </a:solidFill>
            </a:endParaRPr>
          </a:p>
          <a:p>
            <a:r>
              <a:rPr lang="en-CA" sz="1800" dirty="0">
                <a:solidFill>
                  <a:schemeClr val="bg1"/>
                </a:solidFill>
              </a:rPr>
              <a:t>(np =“noun phrase,” </a:t>
            </a:r>
            <a:r>
              <a:rPr lang="en-CA" sz="1800" dirty="0" err="1">
                <a:solidFill>
                  <a:schemeClr val="bg1"/>
                </a:solidFill>
              </a:rPr>
              <a:t>vp</a:t>
            </a:r>
            <a:r>
              <a:rPr lang="en-CA" sz="1800" dirty="0">
                <a:solidFill>
                  <a:schemeClr val="bg1"/>
                </a:solidFill>
              </a:rPr>
              <a:t> =“verb phrase,” pp stands = “prepositional phrase.”)</a:t>
            </a: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How Does it work ?</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827693" y="19006"/>
            <a:ext cx="4294094"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342900" indent="-342900">
              <a:buFont typeface="+mj-lt"/>
              <a:buAutoNum type="arabicPeriod" startAt="6"/>
            </a:pPr>
            <a:r>
              <a:rPr lang="en-CA" sz="1800" b="1" dirty="0"/>
              <a:t>Syntax Parsing / Sentence diagramming</a:t>
            </a:r>
          </a:p>
          <a:p>
            <a:endParaRPr lang="en-CA" sz="600" dirty="0">
              <a:solidFill>
                <a:schemeClr val="bg1"/>
              </a:solidFill>
            </a:endParaRPr>
          </a:p>
          <a:p>
            <a:pPr marL="285750" indent="-285750">
              <a:buFont typeface="Arial" panose="020B0604020202020204" pitchFamily="34" charset="0"/>
              <a:buChar char="•"/>
            </a:pPr>
            <a:r>
              <a:rPr lang="en-US" sz="1800" dirty="0"/>
              <a:t>Grammatical arrangement of words in a sentence and their relationship with each other.</a:t>
            </a:r>
            <a:endParaRPr lang="en-CA" sz="1800" dirty="0">
              <a:solidFill>
                <a:schemeClr val="bg1"/>
              </a:solidFill>
            </a:endParaRPr>
          </a:p>
          <a:p>
            <a:endParaRPr lang="en-CA" sz="1800" dirty="0"/>
          </a:p>
          <a:p>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
        <p:nvSpPr>
          <p:cNvPr id="2" name="Rectangle 1">
            <a:extLst>
              <a:ext uri="{FF2B5EF4-FFF2-40B4-BE49-F238E27FC236}">
                <a16:creationId xmlns:a16="http://schemas.microsoft.com/office/drawing/2014/main" id="{CCB1F9FF-60AA-4B08-AB3E-15FDDBBF1B61}"/>
              </a:ext>
            </a:extLst>
          </p:cNvPr>
          <p:cNvSpPr/>
          <p:nvPr/>
        </p:nvSpPr>
        <p:spPr>
          <a:xfrm>
            <a:off x="47414" y="2872068"/>
            <a:ext cx="4382447" cy="220267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nvGrpSpPr>
          <p:cNvPr id="24" name="Group 23">
            <a:extLst>
              <a:ext uri="{FF2B5EF4-FFF2-40B4-BE49-F238E27FC236}">
                <a16:creationId xmlns:a16="http://schemas.microsoft.com/office/drawing/2014/main" id="{EAAFD651-EF9D-41E7-8239-5B24A52E49E6}"/>
              </a:ext>
            </a:extLst>
          </p:cNvPr>
          <p:cNvGrpSpPr/>
          <p:nvPr/>
        </p:nvGrpSpPr>
        <p:grpSpPr>
          <a:xfrm>
            <a:off x="366806" y="3548891"/>
            <a:ext cx="3603214" cy="729332"/>
            <a:chOff x="366806" y="4212678"/>
            <a:chExt cx="3603214" cy="729332"/>
          </a:xfrm>
        </p:grpSpPr>
        <p:sp>
          <p:nvSpPr>
            <p:cNvPr id="17" name="Rectangle 16">
              <a:extLst>
                <a:ext uri="{FF2B5EF4-FFF2-40B4-BE49-F238E27FC236}">
                  <a16:creationId xmlns:a16="http://schemas.microsoft.com/office/drawing/2014/main" id="{34781049-1F22-4BED-84CE-A4B56BDF3F68}"/>
                </a:ext>
              </a:extLst>
            </p:cNvPr>
            <p:cNvSpPr/>
            <p:nvPr/>
          </p:nvSpPr>
          <p:spPr>
            <a:xfrm>
              <a:off x="800098" y="4212678"/>
              <a:ext cx="826548" cy="220488"/>
            </a:xfrm>
            <a:prstGeom prst="rect">
              <a:avLst/>
            </a:prstGeom>
            <a:solidFill>
              <a:schemeClr val="tx2"/>
            </a:solidFill>
          </p:spPr>
          <p:txBody>
            <a:bodyPr wrap="square" lIns="0" tIns="0" rIns="0" bIns="0" rtlCol="0" anchor="ctr">
              <a:noAutofit/>
            </a:bodyPr>
            <a:lstStyle/>
            <a:p>
              <a:pPr algn="ctr"/>
              <a:r>
                <a:rPr lang="en-US" sz="1000" dirty="0">
                  <a:solidFill>
                    <a:schemeClr val="bg1"/>
                  </a:solidFill>
                  <a:latin typeface="Arial"/>
                  <a:cs typeface="Arial"/>
                </a:rPr>
                <a:t>NP</a:t>
              </a:r>
            </a:p>
          </p:txBody>
        </p:sp>
        <p:sp>
          <p:nvSpPr>
            <p:cNvPr id="10" name="Rectangle 9">
              <a:extLst>
                <a:ext uri="{FF2B5EF4-FFF2-40B4-BE49-F238E27FC236}">
                  <a16:creationId xmlns:a16="http://schemas.microsoft.com/office/drawing/2014/main" id="{6A6FCD03-A621-4B64-A125-234ACC5614EF}"/>
                </a:ext>
              </a:extLst>
            </p:cNvPr>
            <p:cNvSpPr/>
            <p:nvPr/>
          </p:nvSpPr>
          <p:spPr>
            <a:xfrm>
              <a:off x="366806" y="4677850"/>
              <a:ext cx="3603214" cy="264160"/>
            </a:xfrm>
            <a:prstGeom prst="rect">
              <a:avLst/>
            </a:prstGeom>
            <a:solidFill>
              <a:schemeClr val="tx2"/>
            </a:solidFill>
          </p:spPr>
          <p:txBody>
            <a:bodyPr wrap="square" lIns="0" tIns="0" rIns="0" bIns="0" rtlCol="0" anchor="ctr">
              <a:noAutofit/>
            </a:bodyPr>
            <a:lstStyle/>
            <a:p>
              <a:pPr algn="ctr"/>
              <a:r>
                <a:rPr lang="en-US" sz="1200" u="sng" dirty="0">
                  <a:solidFill>
                    <a:schemeClr val="bg1"/>
                  </a:solidFill>
                  <a:latin typeface="Arial"/>
                  <a:cs typeface="Arial"/>
                </a:rPr>
                <a:t>The red bird</a:t>
              </a:r>
              <a:r>
                <a:rPr lang="en-US" sz="1200" dirty="0">
                  <a:solidFill>
                    <a:schemeClr val="bg1"/>
                  </a:solidFill>
                  <a:latin typeface="Arial"/>
                  <a:cs typeface="Arial"/>
                </a:rPr>
                <a:t> </a:t>
              </a:r>
              <a:r>
                <a:rPr lang="en-US" sz="1200" u="sng" dirty="0">
                  <a:solidFill>
                    <a:schemeClr val="bg1"/>
                  </a:solidFill>
                  <a:latin typeface="Arial"/>
                  <a:cs typeface="Arial"/>
                </a:rPr>
                <a:t>flies quickly</a:t>
              </a:r>
              <a:r>
                <a:rPr lang="en-US" sz="1200" dirty="0">
                  <a:solidFill>
                    <a:schemeClr val="bg1"/>
                  </a:solidFill>
                  <a:latin typeface="Arial"/>
                  <a:cs typeface="Arial"/>
                </a:rPr>
                <a:t> </a:t>
              </a:r>
              <a:r>
                <a:rPr lang="en-US" sz="1200" u="sng" dirty="0">
                  <a:solidFill>
                    <a:schemeClr val="bg1"/>
                  </a:solidFill>
                  <a:latin typeface="Arial"/>
                  <a:cs typeface="Arial"/>
                </a:rPr>
                <a:t>over the ladder</a:t>
              </a:r>
              <a:r>
                <a:rPr lang="en-US" sz="1200" dirty="0">
                  <a:solidFill>
                    <a:schemeClr val="bg1"/>
                  </a:solidFill>
                  <a:latin typeface="Arial"/>
                  <a:cs typeface="Arial"/>
                </a:rPr>
                <a:t>.</a:t>
              </a:r>
            </a:p>
          </p:txBody>
        </p:sp>
        <p:sp>
          <p:nvSpPr>
            <p:cNvPr id="7" name="Left Brace 6">
              <a:extLst>
                <a:ext uri="{FF2B5EF4-FFF2-40B4-BE49-F238E27FC236}">
                  <a16:creationId xmlns:a16="http://schemas.microsoft.com/office/drawing/2014/main" id="{1E252108-9DCF-478C-B23F-71F5F65F948E}"/>
                </a:ext>
              </a:extLst>
            </p:cNvPr>
            <p:cNvSpPr/>
            <p:nvPr/>
          </p:nvSpPr>
          <p:spPr>
            <a:xfrm rot="5400000">
              <a:off x="1138767" y="4212021"/>
              <a:ext cx="162560" cy="690880"/>
            </a:xfrm>
            <a:prstGeom prst="leftBrac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CCD5BE1E-9FB3-4F71-BC85-E27D27309D53}"/>
                </a:ext>
              </a:extLst>
            </p:cNvPr>
            <p:cNvSpPr/>
            <p:nvPr/>
          </p:nvSpPr>
          <p:spPr>
            <a:xfrm rot="5400000">
              <a:off x="1961725" y="4215407"/>
              <a:ext cx="162560" cy="690880"/>
            </a:xfrm>
            <a:prstGeom prst="leftBrac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D6D9CDB9-2321-43AF-8531-D76B845A4B4F}"/>
                </a:ext>
              </a:extLst>
            </p:cNvPr>
            <p:cNvSpPr/>
            <p:nvPr/>
          </p:nvSpPr>
          <p:spPr>
            <a:xfrm rot="5400000">
              <a:off x="2815163" y="4208635"/>
              <a:ext cx="162560" cy="690880"/>
            </a:xfrm>
            <a:prstGeom prst="leftBrac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79AEBE2F-BA99-40FC-B0F2-6C3170E82FE5}"/>
                </a:ext>
              </a:extLst>
            </p:cNvPr>
            <p:cNvSpPr/>
            <p:nvPr/>
          </p:nvSpPr>
          <p:spPr>
            <a:xfrm>
              <a:off x="1704340" y="4222840"/>
              <a:ext cx="690880" cy="220488"/>
            </a:xfrm>
            <a:prstGeom prst="rect">
              <a:avLst/>
            </a:prstGeom>
            <a:solidFill>
              <a:schemeClr val="tx2"/>
            </a:solidFill>
          </p:spPr>
          <p:txBody>
            <a:bodyPr wrap="square" lIns="0" tIns="0" rIns="0" bIns="0" rtlCol="0" anchor="ctr">
              <a:noAutofit/>
            </a:bodyPr>
            <a:lstStyle/>
            <a:p>
              <a:pPr algn="ctr"/>
              <a:r>
                <a:rPr lang="en-US" sz="900" dirty="0">
                  <a:solidFill>
                    <a:schemeClr val="bg1"/>
                  </a:solidFill>
                  <a:latin typeface="Arial"/>
                  <a:cs typeface="Arial"/>
                </a:rPr>
                <a:t>VP</a:t>
              </a:r>
            </a:p>
          </p:txBody>
        </p:sp>
        <p:sp>
          <p:nvSpPr>
            <p:cNvPr id="19" name="Rectangle 18">
              <a:extLst>
                <a:ext uri="{FF2B5EF4-FFF2-40B4-BE49-F238E27FC236}">
                  <a16:creationId xmlns:a16="http://schemas.microsoft.com/office/drawing/2014/main" id="{5160E2AA-26D3-46F7-908F-4522EEA8A443}"/>
                </a:ext>
              </a:extLst>
            </p:cNvPr>
            <p:cNvSpPr/>
            <p:nvPr/>
          </p:nvSpPr>
          <p:spPr>
            <a:xfrm>
              <a:off x="2483268" y="4216065"/>
              <a:ext cx="826548" cy="220488"/>
            </a:xfrm>
            <a:prstGeom prst="rect">
              <a:avLst/>
            </a:prstGeom>
            <a:solidFill>
              <a:schemeClr val="tx2"/>
            </a:solidFill>
          </p:spPr>
          <p:txBody>
            <a:bodyPr wrap="square" lIns="0" tIns="0" rIns="0" bIns="0" rtlCol="0" anchor="ctr">
              <a:noAutofit/>
            </a:bodyPr>
            <a:lstStyle/>
            <a:p>
              <a:pPr algn="ctr"/>
              <a:r>
                <a:rPr lang="en-US" sz="1000" dirty="0">
                  <a:solidFill>
                    <a:schemeClr val="bg1"/>
                  </a:solidFill>
                  <a:latin typeface="Arial"/>
                  <a:cs typeface="Arial"/>
                </a:rPr>
                <a:t>PP</a:t>
              </a:r>
            </a:p>
          </p:txBody>
        </p:sp>
      </p:grpSp>
      <p:pic>
        <p:nvPicPr>
          <p:cNvPr id="26" name="Picture 25" descr="A picture containing screenshot&#10;&#10;Description automatically generated">
            <a:extLst>
              <a:ext uri="{FF2B5EF4-FFF2-40B4-BE49-F238E27FC236}">
                <a16:creationId xmlns:a16="http://schemas.microsoft.com/office/drawing/2014/main" id="{E6323068-89CD-40F0-A1B5-7278DC6EE79C}"/>
              </a:ext>
            </a:extLst>
          </p:cNvPr>
          <p:cNvPicPr>
            <a:picLocks noChangeAspect="1"/>
          </p:cNvPicPr>
          <p:nvPr/>
        </p:nvPicPr>
        <p:blipFill>
          <a:blip r:embed="rId3"/>
          <a:stretch>
            <a:fillRect/>
          </a:stretch>
        </p:blipFill>
        <p:spPr>
          <a:xfrm>
            <a:off x="462419" y="19007"/>
            <a:ext cx="8659368" cy="5124494"/>
          </a:xfrm>
          <a:prstGeom prst="rect">
            <a:avLst/>
          </a:prstGeom>
        </p:spPr>
      </p:pic>
    </p:spTree>
    <p:extLst>
      <p:ext uri="{BB962C8B-B14F-4D97-AF65-F5344CB8AC3E}">
        <p14:creationId xmlns:p14="http://schemas.microsoft.com/office/powerpoint/2010/main" val="253610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22</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How Does it work ?</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849906" y="1112550"/>
            <a:ext cx="4294094"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285750" indent="-285750">
              <a:buFont typeface="Arial" panose="020B0604020202020204" pitchFamily="34" charset="0"/>
              <a:buChar char="•"/>
            </a:pPr>
            <a:endParaRPr lang="en-CA" sz="1800" dirty="0">
              <a:solidFill>
                <a:schemeClr val="bg1"/>
              </a:solidFill>
            </a:endParaRPr>
          </a:p>
          <a:p>
            <a:endParaRPr lang="en-CA" sz="1800" dirty="0">
              <a:solidFill>
                <a:schemeClr val="bg1"/>
              </a:solidFill>
            </a:endParaRP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pic>
        <p:nvPicPr>
          <p:cNvPr id="10" name="Picture 9">
            <a:extLst>
              <a:ext uri="{FF2B5EF4-FFF2-40B4-BE49-F238E27FC236}">
                <a16:creationId xmlns:a16="http://schemas.microsoft.com/office/drawing/2014/main" id="{AC7CCC35-6E61-7445-9B90-F3E82164023D}"/>
              </a:ext>
            </a:extLst>
          </p:cNvPr>
          <p:cNvPicPr>
            <a:picLocks noChangeAspect="1"/>
          </p:cNvPicPr>
          <p:nvPr/>
        </p:nvPicPr>
        <p:blipFill>
          <a:blip r:embed="rId3"/>
          <a:stretch>
            <a:fillRect/>
          </a:stretch>
        </p:blipFill>
        <p:spPr>
          <a:xfrm>
            <a:off x="4789051" y="0"/>
            <a:ext cx="4354949" cy="5143500"/>
          </a:xfrm>
          <a:prstGeom prst="rect">
            <a:avLst/>
          </a:prstGeom>
        </p:spPr>
      </p:pic>
      <p:pic>
        <p:nvPicPr>
          <p:cNvPr id="12" name="Picture 11">
            <a:extLst>
              <a:ext uri="{FF2B5EF4-FFF2-40B4-BE49-F238E27FC236}">
                <a16:creationId xmlns:a16="http://schemas.microsoft.com/office/drawing/2014/main" id="{8076E198-0C38-434A-8B11-0ABAC56E13E8}"/>
              </a:ext>
            </a:extLst>
          </p:cNvPr>
          <p:cNvPicPr>
            <a:picLocks noChangeAspect="1"/>
          </p:cNvPicPr>
          <p:nvPr/>
        </p:nvPicPr>
        <p:blipFill>
          <a:blip r:embed="rId4"/>
          <a:stretch>
            <a:fillRect/>
          </a:stretch>
        </p:blipFill>
        <p:spPr>
          <a:xfrm>
            <a:off x="129433" y="1504030"/>
            <a:ext cx="4442567" cy="2319020"/>
          </a:xfrm>
          <a:prstGeom prst="rect">
            <a:avLst/>
          </a:prstGeom>
        </p:spPr>
      </p:pic>
      <p:sp>
        <p:nvSpPr>
          <p:cNvPr id="13" name="TextBox 12">
            <a:extLst>
              <a:ext uri="{FF2B5EF4-FFF2-40B4-BE49-F238E27FC236}">
                <a16:creationId xmlns:a16="http://schemas.microsoft.com/office/drawing/2014/main" id="{551B63F4-013F-D546-A1C3-8E059595BD89}"/>
              </a:ext>
            </a:extLst>
          </p:cNvPr>
          <p:cNvSpPr txBox="1"/>
          <p:nvPr/>
        </p:nvSpPr>
        <p:spPr>
          <a:xfrm>
            <a:off x="394916" y="1103266"/>
            <a:ext cx="3911600" cy="300082"/>
          </a:xfrm>
          <a:prstGeom prst="rect">
            <a:avLst/>
          </a:prstGeom>
          <a:noFill/>
        </p:spPr>
        <p:txBody>
          <a:bodyPr wrap="square" rtlCol="0">
            <a:spAutoFit/>
          </a:bodyPr>
          <a:lstStyle/>
          <a:p>
            <a:r>
              <a:rPr lang="en-US" b="1" dirty="0"/>
              <a:t>The orange leaves slowly fell onto the ground</a:t>
            </a:r>
            <a:r>
              <a:rPr lang="en-US" dirty="0"/>
              <a:t>.</a:t>
            </a:r>
          </a:p>
        </p:txBody>
      </p:sp>
    </p:spTree>
    <p:extLst>
      <p:ext uri="{BB962C8B-B14F-4D97-AF65-F5344CB8AC3E}">
        <p14:creationId xmlns:p14="http://schemas.microsoft.com/office/powerpoint/2010/main" val="1778701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23</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5" name="Text Placeholder 4">
            <a:extLst>
              <a:ext uri="{FF2B5EF4-FFF2-40B4-BE49-F238E27FC236}">
                <a16:creationId xmlns:a16="http://schemas.microsoft.com/office/drawing/2014/main" id="{DF63ABA0-C109-7841-95D4-D6FE920116C8}"/>
              </a:ext>
            </a:extLst>
          </p:cNvPr>
          <p:cNvSpPr>
            <a:spLocks noGrp="1"/>
          </p:cNvSpPr>
          <p:nvPr>
            <p:ph type="body" sz="quarter" idx="12"/>
          </p:nvPr>
        </p:nvSpPr>
        <p:spPr>
          <a:xfrm>
            <a:off x="165846" y="1112550"/>
            <a:ext cx="4406154" cy="3459450"/>
          </a:xfrm>
        </p:spPr>
        <p:txBody>
          <a:bodyPr/>
          <a:lstStyle/>
          <a:p>
            <a:endParaRPr lang="en-CA" sz="1800" dirty="0"/>
          </a:p>
          <a:p>
            <a:pPr marL="342900" indent="-342900">
              <a:buFont typeface="+mj-lt"/>
              <a:buAutoNum type="arabicPeriod" startAt="7"/>
            </a:pPr>
            <a:r>
              <a:rPr lang="en-CA" sz="1800" b="1" dirty="0"/>
              <a:t>Sentence Chaining / Sentence relation</a:t>
            </a:r>
          </a:p>
          <a:p>
            <a:endParaRPr lang="en-CA" sz="1800" dirty="0">
              <a:solidFill>
                <a:schemeClr val="bg1"/>
              </a:solidFill>
            </a:endParaRPr>
          </a:p>
          <a:p>
            <a:pPr marL="285750" indent="-285750">
              <a:buFont typeface="Arial" panose="020B0604020202020204" pitchFamily="34" charset="0"/>
              <a:buChar char="•"/>
            </a:pPr>
            <a:r>
              <a:rPr lang="en-CA" sz="1800" dirty="0">
                <a:solidFill>
                  <a:schemeClr val="bg1"/>
                </a:solidFill>
              </a:rPr>
              <a:t>Drawing association between multiple sentences in a document</a:t>
            </a:r>
          </a:p>
          <a:p>
            <a:pPr marL="285750" indent="-285750">
              <a:buFont typeface="Arial" panose="020B0604020202020204" pitchFamily="34" charset="0"/>
              <a:buChar char="•"/>
            </a:pPr>
            <a:r>
              <a:rPr lang="en-CA" sz="1800" dirty="0">
                <a:solidFill>
                  <a:schemeClr val="bg1"/>
                </a:solidFill>
              </a:rPr>
              <a:t>Useful for identifying the overall “feel” of the document </a:t>
            </a:r>
          </a:p>
          <a:p>
            <a:pPr marL="285750" indent="-285750">
              <a:buFont typeface="Arial" panose="020B0604020202020204" pitchFamily="34" charset="0"/>
              <a:buChar char="•"/>
            </a:pPr>
            <a:r>
              <a:rPr lang="en-CA" sz="1800" dirty="0">
                <a:solidFill>
                  <a:schemeClr val="bg1"/>
                </a:solidFill>
              </a:rPr>
              <a:t>Summaries of long docs</a:t>
            </a: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How Does it work ?</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849906" y="1112550"/>
            <a:ext cx="4294094"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285750" indent="-285750">
              <a:buFont typeface="Arial" panose="020B0604020202020204" pitchFamily="34" charset="0"/>
              <a:buChar char="•"/>
            </a:pPr>
            <a:endParaRPr lang="en-CA" sz="1800" dirty="0">
              <a:solidFill>
                <a:schemeClr val="bg1"/>
              </a:solidFill>
            </a:endParaRPr>
          </a:p>
          <a:p>
            <a:endParaRPr lang="en-CA" sz="1800" dirty="0">
              <a:solidFill>
                <a:schemeClr val="bg1"/>
              </a:solidFill>
            </a:endParaRP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Tree>
    <p:extLst>
      <p:ext uri="{BB962C8B-B14F-4D97-AF65-F5344CB8AC3E}">
        <p14:creationId xmlns:p14="http://schemas.microsoft.com/office/powerpoint/2010/main" val="390139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89EF1C7-BDAC-44E3-A1CB-394B1A11D4BD}"/>
              </a:ext>
            </a:extLst>
          </p:cNvPr>
          <p:cNvSpPr/>
          <p:nvPr/>
        </p:nvSpPr>
        <p:spPr>
          <a:xfrm>
            <a:off x="0" y="0"/>
            <a:ext cx="1927860" cy="51435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24</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a:xfrm>
            <a:off x="2286001" y="4857770"/>
            <a:ext cx="6400800" cy="137160"/>
          </a:xfrm>
        </p:spPr>
        <p:txBody>
          <a:bodyPr/>
          <a:lstStyle/>
          <a:p>
            <a:r>
              <a:rPr lang="de-DE" dirty="0"/>
              <a:t>IBM Cloud / Fast Start 2020 / © 2018 IBM Corporation</a:t>
            </a:r>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rot="16200000">
            <a:off x="-1111484" y="1579372"/>
            <a:ext cx="3165857"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dirty="0"/>
              <a:t>How Does it work ?</a:t>
            </a:r>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849906" y="1112550"/>
            <a:ext cx="4294094"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285750" indent="-285750">
              <a:buFont typeface="Arial" panose="020B0604020202020204" pitchFamily="34" charset="0"/>
              <a:buChar char="•"/>
            </a:pPr>
            <a:endParaRPr lang="en-CA" sz="1800" dirty="0">
              <a:solidFill>
                <a:schemeClr val="bg1"/>
              </a:solidFill>
            </a:endParaRPr>
          </a:p>
          <a:p>
            <a:endParaRPr lang="en-CA" sz="1800" dirty="0">
              <a:solidFill>
                <a:schemeClr val="bg1"/>
              </a:solidFill>
            </a:endParaRP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pic>
        <p:nvPicPr>
          <p:cNvPr id="12" name="Picture 11" descr="A close up of a map&#10;&#10;Description automatically generated">
            <a:extLst>
              <a:ext uri="{FF2B5EF4-FFF2-40B4-BE49-F238E27FC236}">
                <a16:creationId xmlns:a16="http://schemas.microsoft.com/office/drawing/2014/main" id="{9BA696C0-F442-40CA-864F-F7086E3A416B}"/>
              </a:ext>
            </a:extLst>
          </p:cNvPr>
          <p:cNvPicPr>
            <a:picLocks noChangeAspect="1"/>
          </p:cNvPicPr>
          <p:nvPr/>
        </p:nvPicPr>
        <p:blipFill rotWithShape="1">
          <a:blip r:embed="rId3"/>
          <a:srcRect b="3497"/>
          <a:stretch/>
        </p:blipFill>
        <p:spPr>
          <a:xfrm>
            <a:off x="2100886" y="13546"/>
            <a:ext cx="7044710" cy="5158740"/>
          </a:xfrm>
          <a:prstGeom prst="rect">
            <a:avLst/>
          </a:prstGeom>
        </p:spPr>
      </p:pic>
      <p:sp>
        <p:nvSpPr>
          <p:cNvPr id="15" name="Rectangle 14">
            <a:extLst>
              <a:ext uri="{FF2B5EF4-FFF2-40B4-BE49-F238E27FC236}">
                <a16:creationId xmlns:a16="http://schemas.microsoft.com/office/drawing/2014/main" id="{CD61F479-E6FD-4E15-9F80-FFBF33370AFD}"/>
              </a:ext>
            </a:extLst>
          </p:cNvPr>
          <p:cNvSpPr/>
          <p:nvPr/>
        </p:nvSpPr>
        <p:spPr>
          <a:xfrm>
            <a:off x="1884375" y="0"/>
            <a:ext cx="244298" cy="5158740"/>
          </a:xfrm>
          <a:prstGeom prst="rect">
            <a:avLst/>
          </a:prstGeom>
          <a:solidFill>
            <a:schemeClr val="accent2">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a:extLst>
              <a:ext uri="{FF2B5EF4-FFF2-40B4-BE49-F238E27FC236}">
                <a16:creationId xmlns:a16="http://schemas.microsoft.com/office/drawing/2014/main" id="{77A93832-9CEE-43E6-A5A4-75E9ABF4693E}"/>
              </a:ext>
            </a:extLst>
          </p:cNvPr>
          <p:cNvSpPr/>
          <p:nvPr/>
        </p:nvSpPr>
        <p:spPr>
          <a:xfrm>
            <a:off x="2286001" y="2731750"/>
            <a:ext cx="6690359" cy="2320310"/>
          </a:xfrm>
          <a:prstGeom prst="rect">
            <a:avLst/>
          </a:prstGeom>
          <a:ln w="1905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19079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89EF1C7-BDAC-44E3-A1CB-394B1A11D4BD}"/>
              </a:ext>
            </a:extLst>
          </p:cNvPr>
          <p:cNvSpPr/>
          <p:nvPr/>
        </p:nvSpPr>
        <p:spPr>
          <a:xfrm>
            <a:off x="-1" y="0"/>
            <a:ext cx="1874265" cy="51435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a:xfrm>
            <a:off x="2286001" y="4857770"/>
            <a:ext cx="6400800" cy="137160"/>
          </a:xfrm>
        </p:spPr>
        <p:txBody>
          <a:bodyPr/>
          <a:lstStyle/>
          <a:p>
            <a:r>
              <a:rPr lang="de-DE" dirty="0"/>
              <a:t>IBM Cloud / Fast Start 2020 / © 2018 IBM Corporation</a:t>
            </a:r>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rot="16200000">
            <a:off x="-1111484" y="1579372"/>
            <a:ext cx="3165857"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dirty="0"/>
              <a:t>How Does it work ?</a:t>
            </a:r>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849906" y="1112550"/>
            <a:ext cx="4294094"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285750" indent="-285750">
              <a:buFont typeface="Arial" panose="020B0604020202020204" pitchFamily="34" charset="0"/>
              <a:buChar char="•"/>
            </a:pPr>
            <a:endParaRPr lang="en-CA" sz="1800" dirty="0">
              <a:solidFill>
                <a:schemeClr val="bg1"/>
              </a:solidFill>
            </a:endParaRPr>
          </a:p>
          <a:p>
            <a:endParaRPr lang="en-CA" sz="1800" dirty="0">
              <a:solidFill>
                <a:schemeClr val="bg1"/>
              </a:solidFill>
            </a:endParaRP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sp>
        <p:nvSpPr>
          <p:cNvPr id="15" name="Rectangle 14">
            <a:extLst>
              <a:ext uri="{FF2B5EF4-FFF2-40B4-BE49-F238E27FC236}">
                <a16:creationId xmlns:a16="http://schemas.microsoft.com/office/drawing/2014/main" id="{CD61F479-E6FD-4E15-9F80-FFBF33370AFD}"/>
              </a:ext>
            </a:extLst>
          </p:cNvPr>
          <p:cNvSpPr/>
          <p:nvPr/>
        </p:nvSpPr>
        <p:spPr>
          <a:xfrm>
            <a:off x="1884375" y="0"/>
            <a:ext cx="244298" cy="5158740"/>
          </a:xfrm>
          <a:prstGeom prst="rect">
            <a:avLst/>
          </a:prstGeom>
          <a:solidFill>
            <a:schemeClr val="accent2">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a:extLst>
              <a:ext uri="{FF2B5EF4-FFF2-40B4-BE49-F238E27FC236}">
                <a16:creationId xmlns:a16="http://schemas.microsoft.com/office/drawing/2014/main" id="{B31B0CA6-3183-439D-B069-3F1C37B9169E}"/>
              </a:ext>
            </a:extLst>
          </p:cNvPr>
          <p:cNvSpPr/>
          <p:nvPr/>
        </p:nvSpPr>
        <p:spPr>
          <a:xfrm>
            <a:off x="2128673" y="-15240"/>
            <a:ext cx="7015327" cy="515874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5" name="Picture 4">
            <a:extLst>
              <a:ext uri="{FF2B5EF4-FFF2-40B4-BE49-F238E27FC236}">
                <a16:creationId xmlns:a16="http://schemas.microsoft.com/office/drawing/2014/main" id="{8474E74D-820B-4365-B8B2-B55D65405B77}"/>
              </a:ext>
            </a:extLst>
          </p:cNvPr>
          <p:cNvPicPr>
            <a:picLocks noChangeAspect="1"/>
          </p:cNvPicPr>
          <p:nvPr/>
        </p:nvPicPr>
        <p:blipFill>
          <a:blip r:embed="rId3"/>
          <a:stretch>
            <a:fillRect/>
          </a:stretch>
        </p:blipFill>
        <p:spPr>
          <a:xfrm>
            <a:off x="6346085" y="99060"/>
            <a:ext cx="1839699" cy="1423015"/>
          </a:xfrm>
          <a:prstGeom prst="rect">
            <a:avLst/>
          </a:prstGeom>
        </p:spPr>
      </p:pic>
      <p:sp>
        <p:nvSpPr>
          <p:cNvPr id="6" name="Rectangle 5">
            <a:extLst>
              <a:ext uri="{FF2B5EF4-FFF2-40B4-BE49-F238E27FC236}">
                <a16:creationId xmlns:a16="http://schemas.microsoft.com/office/drawing/2014/main" id="{5AECBCBB-046B-4D91-96EF-2F32D73AD849}"/>
              </a:ext>
            </a:extLst>
          </p:cNvPr>
          <p:cNvSpPr/>
          <p:nvPr/>
        </p:nvSpPr>
        <p:spPr>
          <a:xfrm>
            <a:off x="2263140" y="350520"/>
            <a:ext cx="2228850" cy="762000"/>
          </a:xfrm>
          <a:prstGeom prst="rect">
            <a:avLst/>
          </a:prstGeom>
          <a:solidFill>
            <a:schemeClr val="tx2"/>
          </a:solidFill>
        </p:spPr>
        <p:txBody>
          <a:bodyPr wrap="square" lIns="0" tIns="0" rIns="0" bIns="0" rtlCol="0" anchor="ctr">
            <a:noAutofit/>
          </a:bodyPr>
          <a:lstStyle/>
          <a:p>
            <a:pPr algn="ctr"/>
            <a:r>
              <a:rPr lang="en-US" sz="1800" dirty="0">
                <a:latin typeface="Arial"/>
                <a:cs typeface="Arial"/>
              </a:rPr>
              <a:t>Word Encodings</a:t>
            </a:r>
          </a:p>
        </p:txBody>
      </p:sp>
      <p:pic>
        <p:nvPicPr>
          <p:cNvPr id="9" name="Picture 8" descr="A picture containing clock&#10;&#10;Description automatically generated">
            <a:extLst>
              <a:ext uri="{FF2B5EF4-FFF2-40B4-BE49-F238E27FC236}">
                <a16:creationId xmlns:a16="http://schemas.microsoft.com/office/drawing/2014/main" id="{0DC02A7C-DE4B-49B5-9A1C-D396977915D1}"/>
              </a:ext>
            </a:extLst>
          </p:cNvPr>
          <p:cNvPicPr>
            <a:picLocks noChangeAspect="1"/>
          </p:cNvPicPr>
          <p:nvPr/>
        </p:nvPicPr>
        <p:blipFill>
          <a:blip r:embed="rId4"/>
          <a:stretch>
            <a:fillRect/>
          </a:stretch>
        </p:blipFill>
        <p:spPr>
          <a:xfrm>
            <a:off x="4712970" y="1724338"/>
            <a:ext cx="4420920" cy="139902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4C5641DC-0949-4813-A178-5608F1EA0110}"/>
              </a:ext>
            </a:extLst>
          </p:cNvPr>
          <p:cNvPicPr>
            <a:picLocks noChangeAspect="1"/>
          </p:cNvPicPr>
          <p:nvPr/>
        </p:nvPicPr>
        <p:blipFill>
          <a:blip r:embed="rId5"/>
          <a:stretch>
            <a:fillRect/>
          </a:stretch>
        </p:blipFill>
        <p:spPr>
          <a:xfrm>
            <a:off x="3422404" y="3407376"/>
            <a:ext cx="5627708" cy="1705643"/>
          </a:xfrm>
          <a:prstGeom prst="rect">
            <a:avLst/>
          </a:prstGeom>
        </p:spPr>
      </p:pic>
      <p:sp>
        <p:nvSpPr>
          <p:cNvPr id="16" name="Rectangle 15">
            <a:extLst>
              <a:ext uri="{FF2B5EF4-FFF2-40B4-BE49-F238E27FC236}">
                <a16:creationId xmlns:a16="http://schemas.microsoft.com/office/drawing/2014/main" id="{8A6BA2FD-3366-4FE0-8CC5-9BD5897606B2}"/>
              </a:ext>
            </a:extLst>
          </p:cNvPr>
          <p:cNvSpPr/>
          <p:nvPr/>
        </p:nvSpPr>
        <p:spPr>
          <a:xfrm>
            <a:off x="2283307" y="2040265"/>
            <a:ext cx="2228850" cy="762000"/>
          </a:xfrm>
          <a:prstGeom prst="rect">
            <a:avLst/>
          </a:prstGeom>
          <a:solidFill>
            <a:schemeClr val="tx2"/>
          </a:solidFill>
        </p:spPr>
        <p:txBody>
          <a:bodyPr wrap="square" lIns="0" tIns="0" rIns="0" bIns="0" rtlCol="0" anchor="ctr">
            <a:noAutofit/>
          </a:bodyPr>
          <a:lstStyle/>
          <a:p>
            <a:pPr algn="ctr"/>
            <a:r>
              <a:rPr lang="en-US" sz="1800" dirty="0">
                <a:latin typeface="Arial"/>
                <a:cs typeface="Arial"/>
              </a:rPr>
              <a:t>Recurrent Neural Networks</a:t>
            </a:r>
          </a:p>
        </p:txBody>
      </p:sp>
      <p:sp>
        <p:nvSpPr>
          <p:cNvPr id="17" name="Rectangle 16">
            <a:extLst>
              <a:ext uri="{FF2B5EF4-FFF2-40B4-BE49-F238E27FC236}">
                <a16:creationId xmlns:a16="http://schemas.microsoft.com/office/drawing/2014/main" id="{6438BE89-9A07-4656-B6FB-7C450EDA17E2}"/>
              </a:ext>
            </a:extLst>
          </p:cNvPr>
          <p:cNvSpPr/>
          <p:nvPr/>
        </p:nvSpPr>
        <p:spPr>
          <a:xfrm>
            <a:off x="2245207" y="3681077"/>
            <a:ext cx="1139097" cy="762000"/>
          </a:xfrm>
          <a:prstGeom prst="rect">
            <a:avLst/>
          </a:prstGeom>
          <a:solidFill>
            <a:schemeClr val="tx2"/>
          </a:solidFill>
        </p:spPr>
        <p:txBody>
          <a:bodyPr wrap="square" lIns="0" tIns="0" rIns="0" bIns="0" rtlCol="0" anchor="ctr">
            <a:noAutofit/>
          </a:bodyPr>
          <a:lstStyle/>
          <a:p>
            <a:pPr algn="ctr"/>
            <a:r>
              <a:rPr lang="en-US" sz="1800" dirty="0">
                <a:latin typeface="Arial"/>
                <a:cs typeface="Arial"/>
              </a:rPr>
              <a:t>Deep Learning</a:t>
            </a:r>
          </a:p>
        </p:txBody>
      </p:sp>
    </p:spTree>
    <p:extLst>
      <p:ext uri="{BB962C8B-B14F-4D97-AF65-F5344CB8AC3E}">
        <p14:creationId xmlns:p14="http://schemas.microsoft.com/office/powerpoint/2010/main" val="4209350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26</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5" name="Text Placeholder 4">
            <a:extLst>
              <a:ext uri="{FF2B5EF4-FFF2-40B4-BE49-F238E27FC236}">
                <a16:creationId xmlns:a16="http://schemas.microsoft.com/office/drawing/2014/main" id="{DF63ABA0-C109-7841-95D4-D6FE920116C8}"/>
              </a:ext>
            </a:extLst>
          </p:cNvPr>
          <p:cNvSpPr>
            <a:spLocks noGrp="1"/>
          </p:cNvSpPr>
          <p:nvPr>
            <p:ph type="body" sz="quarter" idx="12"/>
          </p:nvPr>
        </p:nvSpPr>
        <p:spPr>
          <a:xfrm>
            <a:off x="165847" y="1112550"/>
            <a:ext cx="4114800" cy="2843739"/>
          </a:xfrm>
        </p:spPr>
        <p:txBody>
          <a:bodyPr/>
          <a:lstStyle/>
          <a:p>
            <a:r>
              <a:rPr lang="en-CA" b="1" dirty="0"/>
              <a:t>xx</a:t>
            </a:r>
            <a:endParaRPr lang="en-CA" dirty="0"/>
          </a:p>
          <a:p>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Algorithms</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sp>
        <p:nvSpPr>
          <p:cNvPr id="2" name="Rectangle 2">
            <a:extLst>
              <a:ext uri="{FF2B5EF4-FFF2-40B4-BE49-F238E27FC236}">
                <a16:creationId xmlns:a16="http://schemas.microsoft.com/office/drawing/2014/main" id="{29C4429E-7DEB-9947-B86F-0DBE6C4AE7B4}"/>
              </a:ext>
            </a:extLst>
          </p:cNvPr>
          <p:cNvSpPr>
            <a:spLocks noChangeArrowheads="1"/>
          </p:cNvSpPr>
          <p:nvPr/>
        </p:nvSpPr>
        <p:spPr bwMode="auto">
          <a:xfrm>
            <a:off x="100668" y="1112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5" descr="A screenshot of a cell phone&#10;&#10;Description automatically generated">
            <a:extLst>
              <a:ext uri="{FF2B5EF4-FFF2-40B4-BE49-F238E27FC236}">
                <a16:creationId xmlns:a16="http://schemas.microsoft.com/office/drawing/2014/main" id="{BB0729A6-2223-9948-8D2B-887AC68E216E}"/>
              </a:ext>
            </a:extLst>
          </p:cNvPr>
          <p:cNvPicPr>
            <a:picLocks noChangeAspect="1" noChangeArrowheads="1"/>
          </p:cNvPicPr>
          <p:nvPr/>
        </p:nvPicPr>
        <p:blipFill>
          <a:blip r:embed="rId3" r:link="rId5">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0668" y="988300"/>
            <a:ext cx="2933700" cy="2527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161DA805-B8C3-6B43-B4C7-CDB0E53ED1F4}"/>
              </a:ext>
            </a:extLst>
          </p:cNvPr>
          <p:cNvSpPr>
            <a:spLocks noChangeArrowheads="1"/>
          </p:cNvSpPr>
          <p:nvPr/>
        </p:nvSpPr>
        <p:spPr bwMode="auto">
          <a:xfrm flipV="1">
            <a:off x="4026057" y="-240981"/>
            <a:ext cx="78281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195" name="Picture 2" descr="A picture containing screenshot&#10;&#10;Description automatically generated">
            <a:extLst>
              <a:ext uri="{FF2B5EF4-FFF2-40B4-BE49-F238E27FC236}">
                <a16:creationId xmlns:a16="http://schemas.microsoft.com/office/drawing/2014/main" id="{E888F776-9B22-D94C-B845-D50616DAE341}"/>
              </a:ext>
            </a:extLst>
          </p:cNvPr>
          <p:cNvPicPr>
            <a:picLocks noChangeAspect="1" noChangeArrowheads="1"/>
          </p:cNvPicPr>
          <p:nvPr/>
        </p:nvPicPr>
        <p:blipFill>
          <a:blip r:embed="rId6" r:link="rId8">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137201" y="200563"/>
            <a:ext cx="5836383" cy="445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00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IBM Landscape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27</a:t>
            </a:fld>
            <a:endParaRPr lang="en-US"/>
          </a:p>
        </p:txBody>
      </p:sp>
      <p:sp>
        <p:nvSpPr>
          <p:cNvPr id="7" name="Footer Placeholder 6"/>
          <p:cNvSpPr>
            <a:spLocks noGrp="1"/>
          </p:cNvSpPr>
          <p:nvPr>
            <p:ph type="ftr" sz="quarter" idx="11"/>
          </p:nvPr>
        </p:nvSpPr>
        <p:spPr/>
        <p:txBody>
          <a:bodyPr/>
          <a:lstStyle/>
          <a:p>
            <a:r>
              <a:rPr lang="de-DE" dirty="0"/>
              <a:t>IBM Cloud / Fast Start 2020 / © 2018 IBM Corporation</a:t>
            </a:r>
            <a:endParaRPr lang="en-US" dirty="0"/>
          </a:p>
        </p:txBody>
      </p:sp>
      <p:sp>
        <p:nvSpPr>
          <p:cNvPr id="6" name="Text Placeholder 5"/>
          <p:cNvSpPr>
            <a:spLocks noGrp="1"/>
          </p:cNvSpPr>
          <p:nvPr>
            <p:ph type="body" sz="quarter" idx="13"/>
          </p:nvPr>
        </p:nvSpPr>
        <p:spPr/>
        <p:txBody>
          <a:bodyPr/>
          <a:lstStyle/>
          <a:p>
            <a:r>
              <a:rPr lang="en-US" dirty="0"/>
              <a:t>Introduction to Text Analytics</a:t>
            </a:r>
          </a:p>
        </p:txBody>
      </p:sp>
      <p:sp>
        <p:nvSpPr>
          <p:cNvPr id="8" name="AutoShape 26">
            <a:extLst>
              <a:ext uri="{FF2B5EF4-FFF2-40B4-BE49-F238E27FC236}">
                <a16:creationId xmlns:a16="http://schemas.microsoft.com/office/drawing/2014/main" id="{BE5C6996-B034-354B-909E-3C7E5F4A1FD4}"/>
              </a:ext>
            </a:extLst>
          </p:cNvPr>
          <p:cNvSpPr>
            <a:spLocks noChangeArrowheads="1"/>
          </p:cNvSpPr>
          <p:nvPr/>
        </p:nvSpPr>
        <p:spPr bwMode="auto">
          <a:xfrm>
            <a:off x="6047140" y="1888943"/>
            <a:ext cx="2885664" cy="539077"/>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a:solidFill>
                  <a:schemeClr val="accent2">
                    <a:lumMod val="75000"/>
                  </a:schemeClr>
                </a:solidFill>
              </a:rPr>
              <a:t>Watson Knowledge Studio</a:t>
            </a:r>
            <a:endParaRPr lang="en-US" altLang="x-none" sz="1200" b="1" dirty="0">
              <a:solidFill>
                <a:schemeClr val="accent2">
                  <a:lumMod val="75000"/>
                </a:schemeClr>
              </a:solidFill>
            </a:endParaRPr>
          </a:p>
          <a:p>
            <a:pPr defTabSz="685766">
              <a:lnSpc>
                <a:spcPct val="80000"/>
              </a:lnSpc>
            </a:pPr>
            <a:r>
              <a:rPr lang="en-US" sz="1200" dirty="0"/>
              <a:t>Enables developers and domain experts to collaborate on the creation of custom annotator components that can be used to identify terms, types, and relations in unstructured text.</a:t>
            </a:r>
            <a:r>
              <a:rPr lang="en-US" altLang="x-none" sz="1200" dirty="0">
                <a:solidFill>
                  <a:schemeClr val="bg1"/>
                </a:solidFill>
              </a:rPr>
              <a:t> Creates </a:t>
            </a:r>
            <a:r>
              <a:rPr lang="en-CA" altLang="x-none" sz="1200" dirty="0">
                <a:solidFill>
                  <a:schemeClr val="bg1"/>
                </a:solidFill>
              </a:rPr>
              <a:t>rule based/</a:t>
            </a:r>
            <a:r>
              <a:rPr lang="en-CA" sz="1200" dirty="0"/>
              <a:t>machine learning models. </a:t>
            </a:r>
            <a:endParaRPr lang="en-US" altLang="x-none" sz="1200" dirty="0">
              <a:solidFill>
                <a:schemeClr val="bg1"/>
              </a:solidFill>
            </a:endParaRPr>
          </a:p>
        </p:txBody>
      </p:sp>
      <p:sp>
        <p:nvSpPr>
          <p:cNvPr id="9" name="AutoShape 26">
            <a:extLst>
              <a:ext uri="{FF2B5EF4-FFF2-40B4-BE49-F238E27FC236}">
                <a16:creationId xmlns:a16="http://schemas.microsoft.com/office/drawing/2014/main" id="{E9C9D61C-1C97-764A-9D1A-D41B521C45E2}"/>
              </a:ext>
            </a:extLst>
          </p:cNvPr>
          <p:cNvSpPr>
            <a:spLocks noChangeArrowheads="1"/>
          </p:cNvSpPr>
          <p:nvPr/>
        </p:nvSpPr>
        <p:spPr bwMode="auto">
          <a:xfrm>
            <a:off x="6061361" y="2765868"/>
            <a:ext cx="2363841" cy="1430220"/>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a:solidFill>
                  <a:schemeClr val="accent2">
                    <a:lumMod val="75000"/>
                  </a:schemeClr>
                </a:solidFill>
              </a:rPr>
              <a:t>Watson NLU</a:t>
            </a:r>
            <a:endParaRPr lang="en-US" altLang="x-none" sz="1200" b="1" dirty="0">
              <a:solidFill>
                <a:schemeClr val="accent2">
                  <a:lumMod val="75000"/>
                </a:schemeClr>
              </a:solidFill>
            </a:endParaRPr>
          </a:p>
          <a:p>
            <a:pPr defTabSz="685766">
              <a:lnSpc>
                <a:spcPct val="80000"/>
              </a:lnSpc>
            </a:pPr>
            <a:r>
              <a:rPr lang="en-CA" sz="1200" dirty="0"/>
              <a:t>Managed NLP service for advanced text analytics. </a:t>
            </a:r>
            <a:r>
              <a:rPr lang="en-US" sz="1200" dirty="0"/>
              <a:t>Uses deep learning to extract metadata from text such as entities, keywords, categories, sentiment, emotion, relations, and syntax.</a:t>
            </a:r>
            <a:endParaRPr lang="en-US" altLang="x-none" sz="1200" dirty="0">
              <a:solidFill>
                <a:schemeClr val="bg1"/>
              </a:solidFill>
            </a:endParaRPr>
          </a:p>
        </p:txBody>
      </p:sp>
      <p:sp>
        <p:nvSpPr>
          <p:cNvPr id="11" name="AutoShape 26">
            <a:extLst>
              <a:ext uri="{FF2B5EF4-FFF2-40B4-BE49-F238E27FC236}">
                <a16:creationId xmlns:a16="http://schemas.microsoft.com/office/drawing/2014/main" id="{9E62FF09-65CF-8F49-800E-D44233E88C68}"/>
              </a:ext>
            </a:extLst>
          </p:cNvPr>
          <p:cNvSpPr>
            <a:spLocks noChangeArrowheads="1"/>
          </p:cNvSpPr>
          <p:nvPr/>
        </p:nvSpPr>
        <p:spPr bwMode="auto">
          <a:xfrm>
            <a:off x="3407328" y="471567"/>
            <a:ext cx="2532246" cy="350045"/>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a:solidFill>
                  <a:schemeClr val="accent2">
                    <a:lumMod val="75000"/>
                  </a:schemeClr>
                </a:solidFill>
              </a:rPr>
              <a:t>IBM SPSS – Text Analytics</a:t>
            </a:r>
          </a:p>
          <a:p>
            <a:pPr defTabSz="685766">
              <a:lnSpc>
                <a:spcPct val="80000"/>
              </a:lnSpc>
            </a:pPr>
            <a:r>
              <a:rPr lang="en-US" altLang="x-none" sz="1200" dirty="0">
                <a:solidFill>
                  <a:schemeClr val="bg1"/>
                </a:solidFill>
              </a:rPr>
              <a:t>Leading visual data science and machine-learning solution. A </a:t>
            </a:r>
            <a:r>
              <a:rPr lang="en-US" sz="1200" b="1" dirty="0"/>
              <a:t>text analytics</a:t>
            </a:r>
            <a:r>
              <a:rPr lang="en-US" sz="1200" dirty="0"/>
              <a:t> workbench that helps build accurate predictive models quickly and intuitively, without programming</a:t>
            </a:r>
            <a:endParaRPr lang="en-US" altLang="x-none" sz="1200" dirty="0">
              <a:solidFill>
                <a:schemeClr val="bg1"/>
              </a:solidFill>
            </a:endParaRPr>
          </a:p>
        </p:txBody>
      </p:sp>
      <p:sp>
        <p:nvSpPr>
          <p:cNvPr id="12" name="AutoShape 26">
            <a:extLst>
              <a:ext uri="{FF2B5EF4-FFF2-40B4-BE49-F238E27FC236}">
                <a16:creationId xmlns:a16="http://schemas.microsoft.com/office/drawing/2014/main" id="{3E1804B3-E65D-B848-9C4B-7D7C1B0ED52A}"/>
              </a:ext>
            </a:extLst>
          </p:cNvPr>
          <p:cNvSpPr>
            <a:spLocks noChangeArrowheads="1"/>
          </p:cNvSpPr>
          <p:nvPr/>
        </p:nvSpPr>
        <p:spPr bwMode="auto">
          <a:xfrm>
            <a:off x="3606705" y="4082218"/>
            <a:ext cx="2332869" cy="717399"/>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a:solidFill>
                  <a:schemeClr val="accent2">
                    <a:lumMod val="75000"/>
                  </a:schemeClr>
                </a:solidFill>
              </a:rPr>
              <a:t>Watson Discovery</a:t>
            </a:r>
          </a:p>
          <a:p>
            <a:pPr defTabSz="685766">
              <a:lnSpc>
                <a:spcPct val="80000"/>
              </a:lnSpc>
            </a:pPr>
            <a:r>
              <a:rPr lang="en-CA" sz="1200" dirty="0"/>
              <a:t>Enterprise AI  Cognitive Search technology that employs NLP capabilities, and can be deployed in multiple environments</a:t>
            </a:r>
            <a:endParaRPr lang="en-US" altLang="x-none" sz="1200" dirty="0">
              <a:solidFill>
                <a:schemeClr val="bg1"/>
              </a:solidFill>
            </a:endParaRPr>
          </a:p>
        </p:txBody>
      </p:sp>
      <p:sp>
        <p:nvSpPr>
          <p:cNvPr id="13" name="AutoShape 26">
            <a:extLst>
              <a:ext uri="{FF2B5EF4-FFF2-40B4-BE49-F238E27FC236}">
                <a16:creationId xmlns:a16="http://schemas.microsoft.com/office/drawing/2014/main" id="{792E13BA-2159-E04A-BFDE-60B4A748E248}"/>
              </a:ext>
            </a:extLst>
          </p:cNvPr>
          <p:cNvSpPr>
            <a:spLocks noChangeArrowheads="1"/>
          </p:cNvSpPr>
          <p:nvPr/>
        </p:nvSpPr>
        <p:spPr bwMode="auto">
          <a:xfrm>
            <a:off x="448411" y="1411730"/>
            <a:ext cx="2117558" cy="350045"/>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a:solidFill>
                  <a:schemeClr val="accent2">
                    <a:lumMod val="75000"/>
                  </a:schemeClr>
                </a:solidFill>
              </a:rPr>
              <a:t>Open Source</a:t>
            </a:r>
            <a:endParaRPr lang="en-US" altLang="x-none" sz="1200" dirty="0">
              <a:solidFill>
                <a:schemeClr val="bg1"/>
              </a:solidFill>
            </a:endParaRPr>
          </a:p>
          <a:p>
            <a:pPr defTabSz="685766">
              <a:lnSpc>
                <a:spcPct val="80000"/>
              </a:lnSpc>
            </a:pPr>
            <a:r>
              <a:rPr lang="en-US" altLang="x-none" sz="1200" dirty="0">
                <a:solidFill>
                  <a:schemeClr val="bg1"/>
                </a:solidFill>
              </a:rPr>
              <a:t>NLTK has various capabilities</a:t>
            </a:r>
          </a:p>
          <a:p>
            <a:pPr defTabSz="685766">
              <a:lnSpc>
                <a:spcPct val="80000"/>
              </a:lnSpc>
            </a:pPr>
            <a:r>
              <a:rPr lang="en-CA" sz="1200" dirty="0"/>
              <a:t>including computational linguistics, content analysis, information retrieval, and natural language processing. </a:t>
            </a:r>
          </a:p>
          <a:p>
            <a:pPr defTabSz="685766">
              <a:lnSpc>
                <a:spcPct val="80000"/>
              </a:lnSpc>
            </a:pPr>
            <a:r>
              <a:rPr lang="en-CA" sz="1200" dirty="0"/>
              <a:t>Other libraries like </a:t>
            </a:r>
            <a:r>
              <a:rPr lang="en-CA" sz="1200" dirty="0">
                <a:hlinkClick r:id="rId3"/>
              </a:rPr>
              <a:t>spaCy</a:t>
            </a:r>
            <a:r>
              <a:rPr lang="en-CA" sz="1200" dirty="0"/>
              <a:t>  provide NLP capabilities.</a:t>
            </a:r>
            <a:endParaRPr lang="en-US" altLang="x-none" sz="1200" dirty="0">
              <a:solidFill>
                <a:schemeClr val="bg1"/>
              </a:solidFill>
            </a:endParaRPr>
          </a:p>
        </p:txBody>
      </p:sp>
      <p:sp>
        <p:nvSpPr>
          <p:cNvPr id="14" name="Oval 13">
            <a:extLst>
              <a:ext uri="{FF2B5EF4-FFF2-40B4-BE49-F238E27FC236}">
                <a16:creationId xmlns:a16="http://schemas.microsoft.com/office/drawing/2014/main" id="{68839988-6114-5D46-802C-D4D3384B8B06}"/>
              </a:ext>
            </a:extLst>
          </p:cNvPr>
          <p:cNvSpPr/>
          <p:nvPr/>
        </p:nvSpPr>
        <p:spPr>
          <a:xfrm>
            <a:off x="3334871" y="1586753"/>
            <a:ext cx="1801905" cy="1604682"/>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Rectangle 3">
            <a:extLst>
              <a:ext uri="{FF2B5EF4-FFF2-40B4-BE49-F238E27FC236}">
                <a16:creationId xmlns:a16="http://schemas.microsoft.com/office/drawing/2014/main" id="{7E46112A-A942-084B-9624-342F57EB182F}"/>
              </a:ext>
            </a:extLst>
          </p:cNvPr>
          <p:cNvSpPr/>
          <p:nvPr/>
        </p:nvSpPr>
        <p:spPr>
          <a:xfrm>
            <a:off x="436227" y="2496329"/>
            <a:ext cx="2199301" cy="539077"/>
          </a:xfrm>
          <a:prstGeom prst="rect">
            <a:avLst/>
          </a:prstGeom>
        </p:spPr>
        <p:txBody>
          <a:bodyPr wrap="square">
            <a:spAutoFit/>
          </a:bodyPr>
          <a:lstStyle/>
          <a:p>
            <a:pPr defTabSz="685766">
              <a:lnSpc>
                <a:spcPct val="80000"/>
              </a:lnSpc>
            </a:pPr>
            <a:r>
              <a:rPr lang="en-US" sz="1200" b="1" dirty="0">
                <a:solidFill>
                  <a:schemeClr val="accent2">
                    <a:lumMod val="75000"/>
                  </a:schemeClr>
                </a:solidFill>
              </a:rPr>
              <a:t>Watson Explorer</a:t>
            </a:r>
            <a:endParaRPr lang="en-US" altLang="x-none" sz="1200" b="1" dirty="0">
              <a:solidFill>
                <a:schemeClr val="accent2">
                  <a:lumMod val="75000"/>
                </a:schemeClr>
              </a:solidFill>
            </a:endParaRPr>
          </a:p>
          <a:p>
            <a:pPr defTabSz="685766">
              <a:lnSpc>
                <a:spcPct val="80000"/>
              </a:lnSpc>
            </a:pPr>
            <a:r>
              <a:rPr lang="en-CA" sz="1200" dirty="0"/>
              <a:t>A cognitive exploration &amp; content analysis platform</a:t>
            </a:r>
            <a:endParaRPr lang="en-US" altLang="x-none" sz="1200" dirty="0">
              <a:solidFill>
                <a:schemeClr val="bg1"/>
              </a:solidFill>
            </a:endParaRPr>
          </a:p>
        </p:txBody>
      </p:sp>
      <p:pic>
        <p:nvPicPr>
          <p:cNvPr id="21" name="Picture Placeholder 5" descr="Picture Placeholder 5">
            <a:extLst>
              <a:ext uri="{FF2B5EF4-FFF2-40B4-BE49-F238E27FC236}">
                <a16:creationId xmlns:a16="http://schemas.microsoft.com/office/drawing/2014/main" id="{5EA0ED19-CD9D-0A46-9BDE-60EED1A6D0B3}"/>
              </a:ext>
            </a:extLst>
          </p:cNvPr>
          <p:cNvPicPr>
            <a:picLocks noChangeAspect="1"/>
          </p:cNvPicPr>
          <p:nvPr/>
        </p:nvPicPr>
        <p:blipFill>
          <a:blip r:embed="rId4"/>
          <a:srcRect l="14543" r="14543"/>
          <a:stretch>
            <a:fillRect/>
          </a:stretch>
        </p:blipFill>
        <p:spPr>
          <a:xfrm>
            <a:off x="3248794" y="1021055"/>
            <a:ext cx="2199301" cy="3101390"/>
          </a:xfrm>
          <a:prstGeom prst="rect">
            <a:avLst/>
          </a:prstGeom>
        </p:spPr>
      </p:pic>
      <p:sp>
        <p:nvSpPr>
          <p:cNvPr id="15" name="AutoShape 26">
            <a:extLst>
              <a:ext uri="{FF2B5EF4-FFF2-40B4-BE49-F238E27FC236}">
                <a16:creationId xmlns:a16="http://schemas.microsoft.com/office/drawing/2014/main" id="{0D120A9F-1E33-4605-8560-EF0F1F8E2596}"/>
              </a:ext>
            </a:extLst>
          </p:cNvPr>
          <p:cNvSpPr>
            <a:spLocks noChangeArrowheads="1"/>
          </p:cNvSpPr>
          <p:nvPr/>
        </p:nvSpPr>
        <p:spPr bwMode="auto">
          <a:xfrm>
            <a:off x="6055957" y="733982"/>
            <a:ext cx="2885664" cy="539077"/>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a:solidFill>
                  <a:schemeClr val="accent2">
                    <a:lumMod val="75000"/>
                  </a:schemeClr>
                </a:solidFill>
              </a:rPr>
              <a:t>Watson</a:t>
            </a:r>
            <a:r>
              <a:rPr lang="en-US" sz="1200" b="1" u="sng" dirty="0">
                <a:solidFill>
                  <a:schemeClr val="accent2">
                    <a:lumMod val="75000"/>
                  </a:schemeClr>
                </a:solidFill>
              </a:rPr>
              <a:t> </a:t>
            </a:r>
            <a:r>
              <a:rPr lang="en-US" altLang="x-none" sz="1200" b="1" dirty="0">
                <a:solidFill>
                  <a:schemeClr val="accent2">
                    <a:lumMod val="75000"/>
                  </a:schemeClr>
                </a:solidFill>
              </a:rPr>
              <a:t>Language Translator</a:t>
            </a:r>
          </a:p>
          <a:p>
            <a:pPr defTabSz="685766">
              <a:lnSpc>
                <a:spcPct val="80000"/>
              </a:lnSpc>
            </a:pPr>
            <a:r>
              <a:rPr lang="en-US" sz="1200" dirty="0"/>
              <a:t>Neural Machine Translation comes standard for each language pair. Instantly translates content into multiple languages. For translating documents, apps, and websites. 35+ Languages.</a:t>
            </a:r>
            <a:endParaRPr lang="en-US" altLang="x-none" sz="1200" b="1" dirty="0">
              <a:solidFill>
                <a:schemeClr val="accent2">
                  <a:lumMod val="75000"/>
                </a:schemeClr>
              </a:solidFill>
            </a:endParaRPr>
          </a:p>
        </p:txBody>
      </p:sp>
      <p:sp>
        <p:nvSpPr>
          <p:cNvPr id="16" name="AutoShape 26">
            <a:extLst>
              <a:ext uri="{FF2B5EF4-FFF2-40B4-BE49-F238E27FC236}">
                <a16:creationId xmlns:a16="http://schemas.microsoft.com/office/drawing/2014/main" id="{0A7C8652-BA45-4B04-80FE-11A190C18E3F}"/>
              </a:ext>
            </a:extLst>
          </p:cNvPr>
          <p:cNvSpPr>
            <a:spLocks noChangeArrowheads="1"/>
          </p:cNvSpPr>
          <p:nvPr/>
        </p:nvSpPr>
        <p:spPr bwMode="auto">
          <a:xfrm>
            <a:off x="459407" y="3743905"/>
            <a:ext cx="2793751" cy="717399"/>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a:solidFill>
                  <a:schemeClr val="accent2">
                    <a:lumMod val="75000"/>
                  </a:schemeClr>
                </a:solidFill>
              </a:rPr>
              <a:t>Watson </a:t>
            </a:r>
            <a:r>
              <a:rPr lang="en-US" altLang="x-none" sz="1200" b="1" dirty="0">
                <a:solidFill>
                  <a:schemeClr val="accent2">
                    <a:lumMod val="75000"/>
                  </a:schemeClr>
                </a:solidFill>
              </a:rPr>
              <a:t>Natural Language Classifier</a:t>
            </a:r>
          </a:p>
          <a:p>
            <a:pPr defTabSz="685766">
              <a:lnSpc>
                <a:spcPct val="80000"/>
              </a:lnSpc>
            </a:pPr>
            <a:r>
              <a:rPr lang="en-US" sz="1200" dirty="0"/>
              <a:t>Quickly and easily build custom text classification models. </a:t>
            </a:r>
            <a:endParaRPr lang="en-US" altLang="x-none" sz="1200" b="1" dirty="0">
              <a:solidFill>
                <a:schemeClr val="accent2">
                  <a:lumMod val="75000"/>
                </a:schemeClr>
              </a:solidFill>
            </a:endParaRPr>
          </a:p>
        </p:txBody>
      </p:sp>
      <p:sp>
        <p:nvSpPr>
          <p:cNvPr id="5" name="TextBox 4">
            <a:extLst>
              <a:ext uri="{FF2B5EF4-FFF2-40B4-BE49-F238E27FC236}">
                <a16:creationId xmlns:a16="http://schemas.microsoft.com/office/drawing/2014/main" id="{9DAA560B-AC43-5446-AC74-5A9F58BBE358}"/>
              </a:ext>
            </a:extLst>
          </p:cNvPr>
          <p:cNvSpPr txBox="1"/>
          <p:nvPr/>
        </p:nvSpPr>
        <p:spPr>
          <a:xfrm>
            <a:off x="6467897" y="4771949"/>
            <a:ext cx="2061783" cy="246221"/>
          </a:xfrm>
          <a:prstGeom prst="rect">
            <a:avLst/>
          </a:prstGeom>
          <a:noFill/>
        </p:spPr>
        <p:txBody>
          <a:bodyPr wrap="none" rtlCol="0">
            <a:spAutoFit/>
          </a:bodyPr>
          <a:lstStyle/>
          <a:p>
            <a:r>
              <a:rPr lang="en-US" sz="1000" i="1" dirty="0"/>
              <a:t>* IBM also offers Speech services</a:t>
            </a:r>
          </a:p>
        </p:txBody>
      </p:sp>
    </p:spTree>
    <p:extLst>
      <p:ext uri="{BB962C8B-B14F-4D97-AF65-F5344CB8AC3E}">
        <p14:creationId xmlns:p14="http://schemas.microsoft.com/office/powerpoint/2010/main" val="2805049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Open Source Landscape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28</a:t>
            </a:fld>
            <a:endParaRPr lang="en-US"/>
          </a:p>
        </p:txBody>
      </p:sp>
      <p:sp>
        <p:nvSpPr>
          <p:cNvPr id="7" name="Footer Placeholder 6"/>
          <p:cNvSpPr>
            <a:spLocks noGrp="1"/>
          </p:cNvSpPr>
          <p:nvPr>
            <p:ph type="ftr" sz="quarter" idx="11"/>
          </p:nvPr>
        </p:nvSpPr>
        <p:spPr/>
        <p:txBody>
          <a:bodyPr/>
          <a:lstStyle/>
          <a:p>
            <a:r>
              <a:rPr lang="de-DE" dirty="0"/>
              <a:t>IBM Cloud / Fast Start 2020 / © 2018 IBM Corporation</a:t>
            </a:r>
            <a:endParaRPr lang="en-US" dirty="0"/>
          </a:p>
        </p:txBody>
      </p:sp>
      <p:sp>
        <p:nvSpPr>
          <p:cNvPr id="6" name="Text Placeholder 5"/>
          <p:cNvSpPr>
            <a:spLocks noGrp="1"/>
          </p:cNvSpPr>
          <p:nvPr>
            <p:ph type="body" sz="quarter" idx="13"/>
          </p:nvPr>
        </p:nvSpPr>
        <p:spPr/>
        <p:txBody>
          <a:bodyPr/>
          <a:lstStyle/>
          <a:p>
            <a:r>
              <a:rPr lang="en-US" dirty="0"/>
              <a:t>Introduction to Text Analytics</a:t>
            </a:r>
          </a:p>
        </p:txBody>
      </p:sp>
      <p:sp>
        <p:nvSpPr>
          <p:cNvPr id="8" name="AutoShape 26">
            <a:extLst>
              <a:ext uri="{FF2B5EF4-FFF2-40B4-BE49-F238E27FC236}">
                <a16:creationId xmlns:a16="http://schemas.microsoft.com/office/drawing/2014/main" id="{BE5C6996-B034-354B-909E-3C7E5F4A1FD4}"/>
              </a:ext>
            </a:extLst>
          </p:cNvPr>
          <p:cNvSpPr>
            <a:spLocks noChangeArrowheads="1"/>
          </p:cNvSpPr>
          <p:nvPr/>
        </p:nvSpPr>
        <p:spPr bwMode="auto">
          <a:xfrm>
            <a:off x="6047140" y="1254155"/>
            <a:ext cx="2885664" cy="539077"/>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altLang="x-none" sz="1200" b="1" dirty="0" err="1">
                <a:solidFill>
                  <a:schemeClr val="accent2">
                    <a:lumMod val="75000"/>
                  </a:schemeClr>
                </a:solidFill>
              </a:rPr>
              <a:t>OpenNLP</a:t>
            </a:r>
            <a:endParaRPr lang="en-US" altLang="x-none" sz="1200" b="1" dirty="0">
              <a:solidFill>
                <a:schemeClr val="accent2">
                  <a:lumMod val="75000"/>
                </a:schemeClr>
              </a:solidFill>
            </a:endParaRPr>
          </a:p>
          <a:p>
            <a:pPr defTabSz="685766">
              <a:lnSpc>
                <a:spcPct val="80000"/>
              </a:lnSpc>
            </a:pPr>
            <a:r>
              <a:rPr lang="en-US" altLang="x-none" sz="1200" dirty="0">
                <a:solidFill>
                  <a:schemeClr val="bg1"/>
                </a:solidFill>
              </a:rPr>
              <a:t>ML based toolkit for the processing of natural language text. It supports the most common NLP tasks, such as language detection, tokenization, sentence segmentation, part-of-speech tagging, named entity extraction, chunking, parsing and coreference resolution</a:t>
            </a:r>
          </a:p>
          <a:p>
            <a:pPr defTabSz="685766">
              <a:lnSpc>
                <a:spcPct val="80000"/>
              </a:lnSpc>
            </a:pPr>
            <a:endParaRPr lang="en-US" altLang="x-none" sz="1200" b="1" dirty="0">
              <a:solidFill>
                <a:schemeClr val="accent2">
                  <a:lumMod val="75000"/>
                </a:schemeClr>
              </a:solidFill>
            </a:endParaRPr>
          </a:p>
        </p:txBody>
      </p:sp>
      <p:sp>
        <p:nvSpPr>
          <p:cNvPr id="9" name="AutoShape 26">
            <a:extLst>
              <a:ext uri="{FF2B5EF4-FFF2-40B4-BE49-F238E27FC236}">
                <a16:creationId xmlns:a16="http://schemas.microsoft.com/office/drawing/2014/main" id="{E9C9D61C-1C97-764A-9D1A-D41B521C45E2}"/>
              </a:ext>
            </a:extLst>
          </p:cNvPr>
          <p:cNvSpPr>
            <a:spLocks noChangeArrowheads="1"/>
          </p:cNvSpPr>
          <p:nvPr/>
        </p:nvSpPr>
        <p:spPr bwMode="auto">
          <a:xfrm>
            <a:off x="6499667" y="3000135"/>
            <a:ext cx="2363841" cy="1430220"/>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a:solidFill>
                  <a:schemeClr val="accent2">
                    <a:lumMod val="75000"/>
                  </a:schemeClr>
                </a:solidFill>
              </a:rPr>
              <a:t>Orange</a:t>
            </a:r>
            <a:endParaRPr lang="en-US" altLang="x-none" sz="1200" b="1" dirty="0">
              <a:solidFill>
                <a:schemeClr val="accent2">
                  <a:lumMod val="75000"/>
                </a:schemeClr>
              </a:solidFill>
            </a:endParaRPr>
          </a:p>
          <a:p>
            <a:pPr defTabSz="685766">
              <a:lnSpc>
                <a:spcPct val="80000"/>
              </a:lnSpc>
            </a:pPr>
            <a:r>
              <a:rPr lang="en-CA" sz="1200" dirty="0"/>
              <a:t>A data visualization, machine learning and data mining toolkit.</a:t>
            </a:r>
            <a:endParaRPr lang="en-US" altLang="x-none" sz="1200" dirty="0">
              <a:solidFill>
                <a:schemeClr val="bg1"/>
              </a:solidFill>
            </a:endParaRPr>
          </a:p>
        </p:txBody>
      </p:sp>
      <p:sp>
        <p:nvSpPr>
          <p:cNvPr id="11" name="AutoShape 26">
            <a:extLst>
              <a:ext uri="{FF2B5EF4-FFF2-40B4-BE49-F238E27FC236}">
                <a16:creationId xmlns:a16="http://schemas.microsoft.com/office/drawing/2014/main" id="{9E62FF09-65CF-8F49-800E-D44233E88C68}"/>
              </a:ext>
            </a:extLst>
          </p:cNvPr>
          <p:cNvSpPr>
            <a:spLocks noChangeArrowheads="1"/>
          </p:cNvSpPr>
          <p:nvPr/>
        </p:nvSpPr>
        <p:spPr bwMode="auto">
          <a:xfrm>
            <a:off x="3477540" y="896725"/>
            <a:ext cx="2532246" cy="350045"/>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err="1">
                <a:solidFill>
                  <a:schemeClr val="accent2">
                    <a:lumMod val="75000"/>
                  </a:schemeClr>
                </a:solidFill>
              </a:rPr>
              <a:t>spaCY</a:t>
            </a:r>
            <a:endParaRPr lang="en-US" sz="1200" b="1" dirty="0">
              <a:solidFill>
                <a:schemeClr val="accent2">
                  <a:lumMod val="75000"/>
                </a:schemeClr>
              </a:solidFill>
            </a:endParaRPr>
          </a:p>
          <a:p>
            <a:pPr defTabSz="685766">
              <a:lnSpc>
                <a:spcPct val="80000"/>
              </a:lnSpc>
            </a:pPr>
            <a:r>
              <a:rPr lang="en-CA" sz="1200" dirty="0"/>
              <a:t>Python based Natural Language Processing library </a:t>
            </a:r>
            <a:r>
              <a:rPr lang="en-US" altLang="x-none" sz="1200" dirty="0">
                <a:solidFill>
                  <a:schemeClr val="bg1"/>
                </a:solidFill>
              </a:rPr>
              <a:t>. </a:t>
            </a:r>
          </a:p>
        </p:txBody>
      </p:sp>
      <p:sp>
        <p:nvSpPr>
          <p:cNvPr id="12" name="AutoShape 26">
            <a:extLst>
              <a:ext uri="{FF2B5EF4-FFF2-40B4-BE49-F238E27FC236}">
                <a16:creationId xmlns:a16="http://schemas.microsoft.com/office/drawing/2014/main" id="{3E1804B3-E65D-B848-9C4B-7D7C1B0ED52A}"/>
              </a:ext>
            </a:extLst>
          </p:cNvPr>
          <p:cNvSpPr>
            <a:spLocks noChangeArrowheads="1"/>
          </p:cNvSpPr>
          <p:nvPr/>
        </p:nvSpPr>
        <p:spPr bwMode="auto">
          <a:xfrm>
            <a:off x="3669651" y="3757133"/>
            <a:ext cx="2148023" cy="717399"/>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sz="1200" b="1" dirty="0">
                <a:solidFill>
                  <a:schemeClr val="accent2">
                    <a:lumMod val="75000"/>
                  </a:schemeClr>
                </a:solidFill>
              </a:rPr>
              <a:t>Carrot2</a:t>
            </a:r>
          </a:p>
          <a:p>
            <a:pPr defTabSz="685766">
              <a:lnSpc>
                <a:spcPct val="80000"/>
              </a:lnSpc>
            </a:pPr>
            <a:endParaRPr lang="en-CA" sz="1200" dirty="0"/>
          </a:p>
          <a:p>
            <a:pPr defTabSz="685766">
              <a:lnSpc>
                <a:spcPct val="80000"/>
              </a:lnSpc>
            </a:pPr>
            <a:r>
              <a:rPr lang="en-CA" sz="1200" dirty="0"/>
              <a:t>A search results clustering engine</a:t>
            </a:r>
            <a:endParaRPr lang="en-US" altLang="x-none" sz="1200" dirty="0">
              <a:solidFill>
                <a:schemeClr val="bg1"/>
              </a:solidFill>
            </a:endParaRPr>
          </a:p>
        </p:txBody>
      </p:sp>
      <p:sp>
        <p:nvSpPr>
          <p:cNvPr id="13" name="AutoShape 26">
            <a:extLst>
              <a:ext uri="{FF2B5EF4-FFF2-40B4-BE49-F238E27FC236}">
                <a16:creationId xmlns:a16="http://schemas.microsoft.com/office/drawing/2014/main" id="{792E13BA-2159-E04A-BFDE-60B4A748E248}"/>
              </a:ext>
            </a:extLst>
          </p:cNvPr>
          <p:cNvSpPr>
            <a:spLocks noChangeArrowheads="1"/>
          </p:cNvSpPr>
          <p:nvPr/>
        </p:nvSpPr>
        <p:spPr bwMode="auto">
          <a:xfrm>
            <a:off x="909388" y="1411730"/>
            <a:ext cx="2117558" cy="350045"/>
          </a:xfrm>
          <a:prstGeom prst="roundRect">
            <a:avLst>
              <a:gd name="adj" fmla="val 16667"/>
            </a:avLst>
          </a:prstGeom>
          <a:noFill/>
          <a:ln>
            <a:noFill/>
          </a:ln>
          <a:effectLst/>
          <a:extLst>
            <a:ext uri="{909E8E84-426E-40DD-AFC4-6F175D3DCCD1}">
              <a14:hiddenFill xmlns:a14="http://schemas.microsoft.com/office/drawing/2010/main">
                <a:gradFill rotWithShape="1">
                  <a:gsLst>
                    <a:gs pos="0">
                      <a:srgbClr val="CCFFFF">
                        <a:alpha val="75000"/>
                      </a:srgbClr>
                    </a:gs>
                    <a:gs pos="100000">
                      <a:srgbClr val="CCFFFF">
                        <a:gamma/>
                        <a:tint val="0"/>
                        <a:invGamma/>
                        <a:alpha val="0"/>
                      </a:srgbClr>
                    </a:gs>
                  </a:gsLst>
                  <a:lin ang="5400000" scaled="1"/>
                </a:gra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defTabSz="685766">
              <a:lnSpc>
                <a:spcPct val="80000"/>
              </a:lnSpc>
            </a:pPr>
            <a:r>
              <a:rPr lang="en-US" altLang="x-none" sz="1200" b="1" dirty="0">
                <a:solidFill>
                  <a:schemeClr val="accent2">
                    <a:lumMod val="75000"/>
                  </a:schemeClr>
                </a:solidFill>
              </a:rPr>
              <a:t>NLTK</a:t>
            </a:r>
            <a:endParaRPr lang="en-US" altLang="x-none" sz="1200" dirty="0">
              <a:solidFill>
                <a:schemeClr val="bg1"/>
              </a:solidFill>
            </a:endParaRPr>
          </a:p>
          <a:p>
            <a:pPr defTabSz="685766">
              <a:lnSpc>
                <a:spcPct val="80000"/>
              </a:lnSpc>
            </a:pPr>
            <a:r>
              <a:rPr lang="en-US" altLang="x-none" sz="1200" dirty="0">
                <a:solidFill>
                  <a:schemeClr val="bg1"/>
                </a:solidFill>
              </a:rPr>
              <a:t>NLTK has various capabilities</a:t>
            </a:r>
          </a:p>
          <a:p>
            <a:pPr defTabSz="685766">
              <a:lnSpc>
                <a:spcPct val="80000"/>
              </a:lnSpc>
            </a:pPr>
            <a:r>
              <a:rPr lang="en-CA" sz="1200" dirty="0"/>
              <a:t>including computational linguistics, content analysis, information retrieval, and natural language processing. </a:t>
            </a:r>
          </a:p>
        </p:txBody>
      </p:sp>
      <p:sp>
        <p:nvSpPr>
          <p:cNvPr id="14" name="Oval 13">
            <a:extLst>
              <a:ext uri="{FF2B5EF4-FFF2-40B4-BE49-F238E27FC236}">
                <a16:creationId xmlns:a16="http://schemas.microsoft.com/office/drawing/2014/main" id="{68839988-6114-5D46-802C-D4D3384B8B06}"/>
              </a:ext>
            </a:extLst>
          </p:cNvPr>
          <p:cNvSpPr/>
          <p:nvPr/>
        </p:nvSpPr>
        <p:spPr>
          <a:xfrm>
            <a:off x="3334871" y="1586753"/>
            <a:ext cx="1801905" cy="1604682"/>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Rectangle 3">
            <a:extLst>
              <a:ext uri="{FF2B5EF4-FFF2-40B4-BE49-F238E27FC236}">
                <a16:creationId xmlns:a16="http://schemas.microsoft.com/office/drawing/2014/main" id="{7E46112A-A942-084B-9624-342F57EB182F}"/>
              </a:ext>
            </a:extLst>
          </p:cNvPr>
          <p:cNvSpPr/>
          <p:nvPr/>
        </p:nvSpPr>
        <p:spPr>
          <a:xfrm>
            <a:off x="639047" y="3372555"/>
            <a:ext cx="2199301" cy="685380"/>
          </a:xfrm>
          <a:prstGeom prst="rect">
            <a:avLst/>
          </a:prstGeom>
        </p:spPr>
        <p:txBody>
          <a:bodyPr wrap="square">
            <a:spAutoFit/>
          </a:bodyPr>
          <a:lstStyle/>
          <a:p>
            <a:pPr defTabSz="685766">
              <a:lnSpc>
                <a:spcPct val="80000"/>
              </a:lnSpc>
            </a:pPr>
            <a:r>
              <a:rPr lang="en-US" sz="1200" b="1" dirty="0">
                <a:solidFill>
                  <a:schemeClr val="accent2">
                    <a:lumMod val="75000"/>
                  </a:schemeClr>
                </a:solidFill>
              </a:rPr>
              <a:t>GATE</a:t>
            </a:r>
            <a:endParaRPr lang="en-US" altLang="x-none" sz="1200" b="1" dirty="0">
              <a:solidFill>
                <a:schemeClr val="accent2">
                  <a:lumMod val="75000"/>
                </a:schemeClr>
              </a:solidFill>
            </a:endParaRPr>
          </a:p>
          <a:p>
            <a:pPr defTabSz="685766">
              <a:lnSpc>
                <a:spcPct val="80000"/>
              </a:lnSpc>
            </a:pPr>
            <a:r>
              <a:rPr lang="en-CA" sz="1200" dirty="0"/>
              <a:t>An open-source toolbox for natural language processing and language engineering</a:t>
            </a:r>
            <a:endParaRPr lang="en-US" altLang="x-none" sz="1200" dirty="0">
              <a:solidFill>
                <a:schemeClr val="bg1"/>
              </a:solidFill>
            </a:endParaRPr>
          </a:p>
        </p:txBody>
      </p:sp>
      <p:pic>
        <p:nvPicPr>
          <p:cNvPr id="21" name="Picture Placeholder 5" descr="Picture Placeholder 5">
            <a:extLst>
              <a:ext uri="{FF2B5EF4-FFF2-40B4-BE49-F238E27FC236}">
                <a16:creationId xmlns:a16="http://schemas.microsoft.com/office/drawing/2014/main" id="{5EA0ED19-CD9D-0A46-9BDE-60EED1A6D0B3}"/>
              </a:ext>
            </a:extLst>
          </p:cNvPr>
          <p:cNvPicPr>
            <a:picLocks noChangeAspect="1"/>
          </p:cNvPicPr>
          <p:nvPr/>
        </p:nvPicPr>
        <p:blipFill>
          <a:blip r:embed="rId3"/>
          <a:srcRect l="14543" r="14543"/>
          <a:stretch>
            <a:fillRect/>
          </a:stretch>
        </p:blipFill>
        <p:spPr>
          <a:xfrm>
            <a:off x="3248794" y="1021055"/>
            <a:ext cx="2199301" cy="3101390"/>
          </a:xfrm>
          <a:prstGeom prst="rect">
            <a:avLst/>
          </a:prstGeom>
        </p:spPr>
      </p:pic>
      <p:sp>
        <p:nvSpPr>
          <p:cNvPr id="5" name="TextBox 4">
            <a:extLst>
              <a:ext uri="{FF2B5EF4-FFF2-40B4-BE49-F238E27FC236}">
                <a16:creationId xmlns:a16="http://schemas.microsoft.com/office/drawing/2014/main" id="{297DBB3B-6CF8-BF43-961F-5360BE101615}"/>
              </a:ext>
            </a:extLst>
          </p:cNvPr>
          <p:cNvSpPr txBox="1"/>
          <p:nvPr/>
        </p:nvSpPr>
        <p:spPr>
          <a:xfrm>
            <a:off x="6858000" y="4611036"/>
            <a:ext cx="1738479" cy="215444"/>
          </a:xfrm>
          <a:prstGeom prst="rect">
            <a:avLst/>
          </a:prstGeom>
          <a:noFill/>
        </p:spPr>
        <p:txBody>
          <a:bodyPr wrap="square" rtlCol="0">
            <a:spAutoFit/>
          </a:bodyPr>
          <a:lstStyle/>
          <a:p>
            <a:r>
              <a:rPr lang="en-US" sz="800" i="1" dirty="0"/>
              <a:t>*This is not a exhaustive list</a:t>
            </a:r>
          </a:p>
        </p:txBody>
      </p:sp>
      <p:sp>
        <p:nvSpPr>
          <p:cNvPr id="10" name="TextBox 9">
            <a:extLst>
              <a:ext uri="{FF2B5EF4-FFF2-40B4-BE49-F238E27FC236}">
                <a16:creationId xmlns:a16="http://schemas.microsoft.com/office/drawing/2014/main" id="{F3BC7F3D-72B0-5147-A1E7-C36D8108D61D}"/>
              </a:ext>
            </a:extLst>
          </p:cNvPr>
          <p:cNvSpPr txBox="1"/>
          <p:nvPr/>
        </p:nvSpPr>
        <p:spPr>
          <a:xfrm>
            <a:off x="820271" y="2097256"/>
            <a:ext cx="2199301" cy="215444"/>
          </a:xfrm>
          <a:prstGeom prst="rect">
            <a:avLst/>
          </a:prstGeom>
          <a:noFill/>
        </p:spPr>
        <p:txBody>
          <a:bodyPr wrap="square" rtlCol="0">
            <a:spAutoFit/>
          </a:bodyPr>
          <a:lstStyle/>
          <a:p>
            <a:r>
              <a:rPr lang="en-US" sz="800" i="1" dirty="0">
                <a:solidFill>
                  <a:schemeClr val="accent5"/>
                </a:solidFill>
              </a:rPr>
              <a:t>Stable release : </a:t>
            </a:r>
            <a:r>
              <a:rPr lang="en-CA" sz="800" i="1" dirty="0">
                <a:solidFill>
                  <a:schemeClr val="accent5"/>
                </a:solidFill>
              </a:rPr>
              <a:t>3.4.5 / 20 August 2019</a:t>
            </a:r>
            <a:endParaRPr lang="en-US" sz="800" i="1" dirty="0">
              <a:solidFill>
                <a:schemeClr val="accent5"/>
              </a:solidFill>
            </a:endParaRPr>
          </a:p>
        </p:txBody>
      </p:sp>
      <p:sp>
        <p:nvSpPr>
          <p:cNvPr id="16" name="TextBox 15">
            <a:extLst>
              <a:ext uri="{FF2B5EF4-FFF2-40B4-BE49-F238E27FC236}">
                <a16:creationId xmlns:a16="http://schemas.microsoft.com/office/drawing/2014/main" id="{7FAC12D7-7F2E-A14F-ABE7-649B3438E882}"/>
              </a:ext>
            </a:extLst>
          </p:cNvPr>
          <p:cNvSpPr txBox="1"/>
          <p:nvPr/>
        </p:nvSpPr>
        <p:spPr>
          <a:xfrm>
            <a:off x="3401398" y="1321755"/>
            <a:ext cx="2199301" cy="215444"/>
          </a:xfrm>
          <a:prstGeom prst="rect">
            <a:avLst/>
          </a:prstGeom>
          <a:noFill/>
        </p:spPr>
        <p:txBody>
          <a:bodyPr wrap="square" rtlCol="0">
            <a:spAutoFit/>
          </a:bodyPr>
          <a:lstStyle/>
          <a:p>
            <a:r>
              <a:rPr lang="en-US" sz="800" i="1" dirty="0">
                <a:solidFill>
                  <a:schemeClr val="accent5"/>
                </a:solidFill>
              </a:rPr>
              <a:t>Stable release : </a:t>
            </a:r>
            <a:r>
              <a:rPr lang="en-CA" sz="800" i="1" dirty="0">
                <a:solidFill>
                  <a:schemeClr val="accent5"/>
                </a:solidFill>
              </a:rPr>
              <a:t>2.2.3 / 21 November 2019</a:t>
            </a:r>
            <a:endParaRPr lang="en-US" sz="800" i="1" dirty="0">
              <a:solidFill>
                <a:schemeClr val="accent5"/>
              </a:solidFill>
            </a:endParaRPr>
          </a:p>
        </p:txBody>
      </p:sp>
      <p:sp>
        <p:nvSpPr>
          <p:cNvPr id="17" name="TextBox 16">
            <a:extLst>
              <a:ext uri="{FF2B5EF4-FFF2-40B4-BE49-F238E27FC236}">
                <a16:creationId xmlns:a16="http://schemas.microsoft.com/office/drawing/2014/main" id="{D8074D67-B9D9-EC48-A9F2-DB54E30CB684}"/>
              </a:ext>
            </a:extLst>
          </p:cNvPr>
          <p:cNvSpPr txBox="1"/>
          <p:nvPr/>
        </p:nvSpPr>
        <p:spPr>
          <a:xfrm>
            <a:off x="5998117" y="2097256"/>
            <a:ext cx="2199301" cy="215444"/>
          </a:xfrm>
          <a:prstGeom prst="rect">
            <a:avLst/>
          </a:prstGeom>
          <a:noFill/>
        </p:spPr>
        <p:txBody>
          <a:bodyPr wrap="square" rtlCol="0">
            <a:spAutoFit/>
          </a:bodyPr>
          <a:lstStyle/>
          <a:p>
            <a:r>
              <a:rPr lang="en-US" sz="800" i="1" dirty="0">
                <a:solidFill>
                  <a:schemeClr val="accent5"/>
                </a:solidFill>
              </a:rPr>
              <a:t>Stable release : </a:t>
            </a:r>
            <a:r>
              <a:rPr lang="en-CA" sz="800" i="1" dirty="0">
                <a:solidFill>
                  <a:schemeClr val="accent5"/>
                </a:solidFill>
              </a:rPr>
              <a:t>1.9.1 / December 31, 2018</a:t>
            </a:r>
            <a:endParaRPr lang="en-US" sz="800" i="1" dirty="0">
              <a:solidFill>
                <a:schemeClr val="accent5"/>
              </a:solidFill>
            </a:endParaRPr>
          </a:p>
        </p:txBody>
      </p:sp>
      <p:sp>
        <p:nvSpPr>
          <p:cNvPr id="18" name="TextBox 17">
            <a:extLst>
              <a:ext uri="{FF2B5EF4-FFF2-40B4-BE49-F238E27FC236}">
                <a16:creationId xmlns:a16="http://schemas.microsoft.com/office/drawing/2014/main" id="{A724F908-7797-C943-A081-791240D67F7F}"/>
              </a:ext>
            </a:extLst>
          </p:cNvPr>
          <p:cNvSpPr txBox="1"/>
          <p:nvPr/>
        </p:nvSpPr>
        <p:spPr>
          <a:xfrm>
            <a:off x="10132063" y="4387573"/>
            <a:ext cx="610630" cy="830997"/>
          </a:xfrm>
          <a:prstGeom prst="rect">
            <a:avLst/>
          </a:prstGeom>
          <a:noFill/>
        </p:spPr>
        <p:txBody>
          <a:bodyPr wrap="square" rtlCol="0">
            <a:spAutoFit/>
          </a:bodyPr>
          <a:lstStyle/>
          <a:p>
            <a:r>
              <a:rPr lang="en-US" sz="800" i="1" dirty="0">
                <a:solidFill>
                  <a:schemeClr val="accent5"/>
                </a:solidFill>
              </a:rPr>
              <a:t>Stable release : </a:t>
            </a:r>
            <a:r>
              <a:rPr lang="en-CA" sz="800" i="1" dirty="0">
                <a:solidFill>
                  <a:schemeClr val="accent5"/>
                </a:solidFill>
              </a:rPr>
              <a:t>3.23.0 / September 5, 2019</a:t>
            </a:r>
            <a:endParaRPr lang="en-US" sz="800" i="1" dirty="0">
              <a:solidFill>
                <a:schemeClr val="accent5"/>
              </a:solidFill>
            </a:endParaRPr>
          </a:p>
        </p:txBody>
      </p:sp>
      <p:pic>
        <p:nvPicPr>
          <p:cNvPr id="2050" name="Picture 2">
            <a:extLst>
              <a:ext uri="{FF2B5EF4-FFF2-40B4-BE49-F238E27FC236}">
                <a16:creationId xmlns:a16="http://schemas.microsoft.com/office/drawing/2014/main" id="{61E73E37-84F9-9248-99EF-0C2483E1A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7905" y="3226418"/>
            <a:ext cx="608795" cy="3774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search results clustered using Carrot2's Lingo algorithm.">
            <a:extLst>
              <a:ext uri="{FF2B5EF4-FFF2-40B4-BE49-F238E27FC236}">
                <a16:creationId xmlns:a16="http://schemas.microsoft.com/office/drawing/2014/main" id="{BAA35299-2BB7-FC4B-BED2-B5B481C3B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572" y="3604103"/>
            <a:ext cx="520749" cy="40618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C89586C-C31D-4C46-A0E1-4D0CD3F90DE0}"/>
              </a:ext>
            </a:extLst>
          </p:cNvPr>
          <p:cNvSpPr txBox="1"/>
          <p:nvPr/>
        </p:nvSpPr>
        <p:spPr>
          <a:xfrm>
            <a:off x="3581318" y="4468263"/>
            <a:ext cx="2465822" cy="215444"/>
          </a:xfrm>
          <a:prstGeom prst="rect">
            <a:avLst/>
          </a:prstGeom>
          <a:noFill/>
        </p:spPr>
        <p:txBody>
          <a:bodyPr wrap="square" rtlCol="0">
            <a:spAutoFit/>
          </a:bodyPr>
          <a:lstStyle/>
          <a:p>
            <a:r>
              <a:rPr lang="en-US" sz="800" i="1" dirty="0">
                <a:solidFill>
                  <a:schemeClr val="accent5"/>
                </a:solidFill>
              </a:rPr>
              <a:t>Stable release : </a:t>
            </a:r>
            <a:r>
              <a:rPr lang="en-CA" sz="800" i="1" dirty="0">
                <a:solidFill>
                  <a:schemeClr val="accent5"/>
                </a:solidFill>
              </a:rPr>
              <a:t>3.16.2 / September 20, 2019</a:t>
            </a:r>
            <a:endParaRPr lang="en-US" sz="800" i="1" dirty="0">
              <a:solidFill>
                <a:schemeClr val="accent5"/>
              </a:solidFill>
            </a:endParaRPr>
          </a:p>
        </p:txBody>
      </p:sp>
      <p:pic>
        <p:nvPicPr>
          <p:cNvPr id="2054" name="Picture 6">
            <a:extLst>
              <a:ext uri="{FF2B5EF4-FFF2-40B4-BE49-F238E27FC236}">
                <a16:creationId xmlns:a16="http://schemas.microsoft.com/office/drawing/2014/main" id="{54FBB619-1DCC-254D-87CE-FB0D5265FF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4158" y="566720"/>
            <a:ext cx="967493" cy="3738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ATE Developer v5 main window">
            <a:extLst>
              <a:ext uri="{FF2B5EF4-FFF2-40B4-BE49-F238E27FC236}">
                <a16:creationId xmlns:a16="http://schemas.microsoft.com/office/drawing/2014/main" id="{36A99130-41D3-CB44-B314-D1F6CC1735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300" y="3029738"/>
            <a:ext cx="551437" cy="5117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6ECC3CB-1730-DA43-86E1-CD96328A7171}"/>
              </a:ext>
            </a:extLst>
          </p:cNvPr>
          <p:cNvSpPr txBox="1"/>
          <p:nvPr/>
        </p:nvSpPr>
        <p:spPr>
          <a:xfrm>
            <a:off x="630368" y="4053185"/>
            <a:ext cx="2465822" cy="215444"/>
          </a:xfrm>
          <a:prstGeom prst="rect">
            <a:avLst/>
          </a:prstGeom>
          <a:noFill/>
        </p:spPr>
        <p:txBody>
          <a:bodyPr wrap="square" rtlCol="0">
            <a:spAutoFit/>
          </a:bodyPr>
          <a:lstStyle/>
          <a:p>
            <a:r>
              <a:rPr lang="en-US" sz="800" i="1" dirty="0">
                <a:solidFill>
                  <a:schemeClr val="accent5"/>
                </a:solidFill>
              </a:rPr>
              <a:t>Stable release : </a:t>
            </a:r>
            <a:r>
              <a:rPr lang="en-CA" sz="800" i="1" dirty="0">
                <a:solidFill>
                  <a:schemeClr val="accent5"/>
                </a:solidFill>
              </a:rPr>
              <a:t>8.6 June 10, 2019</a:t>
            </a:r>
            <a:endParaRPr lang="en-US" sz="800" i="1" dirty="0">
              <a:solidFill>
                <a:schemeClr val="accent5"/>
              </a:solidFill>
            </a:endParaRPr>
          </a:p>
        </p:txBody>
      </p:sp>
      <p:sp>
        <p:nvSpPr>
          <p:cNvPr id="25" name="TextBox 24">
            <a:extLst>
              <a:ext uri="{FF2B5EF4-FFF2-40B4-BE49-F238E27FC236}">
                <a16:creationId xmlns:a16="http://schemas.microsoft.com/office/drawing/2014/main" id="{47DB2AAF-3D20-0449-82AB-727E29CD79A0}"/>
              </a:ext>
            </a:extLst>
          </p:cNvPr>
          <p:cNvSpPr txBox="1"/>
          <p:nvPr/>
        </p:nvSpPr>
        <p:spPr>
          <a:xfrm>
            <a:off x="6528740" y="3999996"/>
            <a:ext cx="2465822" cy="215444"/>
          </a:xfrm>
          <a:prstGeom prst="rect">
            <a:avLst/>
          </a:prstGeom>
          <a:noFill/>
        </p:spPr>
        <p:txBody>
          <a:bodyPr wrap="square" rtlCol="0">
            <a:spAutoFit/>
          </a:bodyPr>
          <a:lstStyle/>
          <a:p>
            <a:r>
              <a:rPr lang="en-US" sz="800" i="1" dirty="0">
                <a:solidFill>
                  <a:schemeClr val="accent5"/>
                </a:solidFill>
              </a:rPr>
              <a:t>Stable release : 3.23.0 / September 5, 2019</a:t>
            </a:r>
          </a:p>
        </p:txBody>
      </p:sp>
      <p:pic>
        <p:nvPicPr>
          <p:cNvPr id="2058" name="Picture 10">
            <a:extLst>
              <a:ext uri="{FF2B5EF4-FFF2-40B4-BE49-F238E27FC236}">
                <a16:creationId xmlns:a16="http://schemas.microsoft.com/office/drawing/2014/main" id="{D3FA0486-F252-B94F-8AB0-46FB302AEA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585" y="744621"/>
            <a:ext cx="599973" cy="215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7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C7EA-D21A-D44B-B620-8F33E0CE1958}"/>
              </a:ext>
            </a:extLst>
          </p:cNvPr>
          <p:cNvSpPr>
            <a:spLocks noGrp="1"/>
          </p:cNvSpPr>
          <p:nvPr>
            <p:ph type="title"/>
          </p:nvPr>
        </p:nvSpPr>
        <p:spPr>
          <a:xfrm>
            <a:off x="228600" y="411480"/>
            <a:ext cx="4114800" cy="565982"/>
          </a:xfrm>
        </p:spPr>
        <p:txBody>
          <a:bodyPr/>
          <a:lstStyle/>
          <a:p>
            <a:r>
              <a:rPr lang="en-US" dirty="0"/>
              <a:t>IBM Text Analytics Portfolio</a:t>
            </a:r>
          </a:p>
        </p:txBody>
      </p:sp>
      <p:sp>
        <p:nvSpPr>
          <p:cNvPr id="3" name="Slide Number Placeholder 2">
            <a:extLst>
              <a:ext uri="{FF2B5EF4-FFF2-40B4-BE49-F238E27FC236}">
                <a16:creationId xmlns:a16="http://schemas.microsoft.com/office/drawing/2014/main" id="{0622F034-90D6-F04B-A400-BD4ACC0A28CE}"/>
              </a:ext>
            </a:extLst>
          </p:cNvPr>
          <p:cNvSpPr>
            <a:spLocks noGrp="1"/>
          </p:cNvSpPr>
          <p:nvPr>
            <p:ph type="sldNum" sz="quarter" idx="10"/>
          </p:nvPr>
        </p:nvSpPr>
        <p:spPr/>
        <p:txBody>
          <a:bodyPr/>
          <a:lstStyle/>
          <a:p>
            <a:fld id="{D0BE6F14-FF48-0F4F-A8AA-2E3F25371E4A}" type="slidenum">
              <a:rPr lang="en-US" smtClean="0"/>
              <a:pPr/>
              <a:t>29</a:t>
            </a:fld>
            <a:endParaRPr lang="en-US"/>
          </a:p>
        </p:txBody>
      </p:sp>
      <p:sp>
        <p:nvSpPr>
          <p:cNvPr id="4" name="Footer Placeholder 3">
            <a:extLst>
              <a:ext uri="{FF2B5EF4-FFF2-40B4-BE49-F238E27FC236}">
                <a16:creationId xmlns:a16="http://schemas.microsoft.com/office/drawing/2014/main" id="{E2823D7B-4EFF-5E47-BB04-6A564FBFDC35}"/>
              </a:ext>
            </a:extLst>
          </p:cNvPr>
          <p:cNvSpPr>
            <a:spLocks noGrp="1"/>
          </p:cNvSpPr>
          <p:nvPr>
            <p:ph type="ftr" sz="quarter" idx="11"/>
          </p:nvPr>
        </p:nvSpPr>
        <p:spPr/>
        <p:txBody>
          <a:bodyPr/>
          <a:lstStyle/>
          <a:p>
            <a:r>
              <a:rPr lang="en-US" noProof="0" dirty="0"/>
              <a:t>IBM Cloud / Fast Start 2020 / © 2018 IBM Corporation</a:t>
            </a:r>
          </a:p>
        </p:txBody>
      </p:sp>
      <p:sp>
        <p:nvSpPr>
          <p:cNvPr id="8" name="Text Placeholder 5">
            <a:extLst>
              <a:ext uri="{FF2B5EF4-FFF2-40B4-BE49-F238E27FC236}">
                <a16:creationId xmlns:a16="http://schemas.microsoft.com/office/drawing/2014/main" id="{2CA7232D-9B30-8844-9CE0-38F95518A175}"/>
              </a:ext>
            </a:extLst>
          </p:cNvPr>
          <p:cNvSpPr txBox="1">
            <a:spLocks/>
          </p:cNvSpPr>
          <p:nvPr/>
        </p:nvSpPr>
        <p:spPr>
          <a:xfrm>
            <a:off x="228600" y="201249"/>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1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Introduction to Text Analytics</a:t>
            </a:r>
          </a:p>
        </p:txBody>
      </p:sp>
      <p:cxnSp>
        <p:nvCxnSpPr>
          <p:cNvPr id="10" name="Straight Connector 9">
            <a:extLst>
              <a:ext uri="{FF2B5EF4-FFF2-40B4-BE49-F238E27FC236}">
                <a16:creationId xmlns:a16="http://schemas.microsoft.com/office/drawing/2014/main" id="{EA5E9E37-0148-F941-8B7A-1ED7DEDAA085}"/>
              </a:ext>
            </a:extLst>
          </p:cNvPr>
          <p:cNvCxnSpPr>
            <a:cxnSpLocks/>
          </p:cNvCxnSpPr>
          <p:nvPr/>
        </p:nvCxnSpPr>
        <p:spPr>
          <a:xfrm>
            <a:off x="2699013" y="823379"/>
            <a:ext cx="0" cy="400310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6E60A53-33A3-6B4A-96A2-5F193DF3AA40}"/>
              </a:ext>
            </a:extLst>
          </p:cNvPr>
          <p:cNvSpPr txBox="1"/>
          <p:nvPr/>
        </p:nvSpPr>
        <p:spPr>
          <a:xfrm>
            <a:off x="3329992" y="684880"/>
            <a:ext cx="1730446" cy="276999"/>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Features</a:t>
            </a:r>
          </a:p>
        </p:txBody>
      </p:sp>
      <p:sp>
        <p:nvSpPr>
          <p:cNvPr id="12" name="TextBox 11">
            <a:extLst>
              <a:ext uri="{FF2B5EF4-FFF2-40B4-BE49-F238E27FC236}">
                <a16:creationId xmlns:a16="http://schemas.microsoft.com/office/drawing/2014/main" id="{D69D3C9D-81E6-7243-BA7B-FFAD5A32BC7B}"/>
              </a:ext>
            </a:extLst>
          </p:cNvPr>
          <p:cNvSpPr txBox="1"/>
          <p:nvPr/>
        </p:nvSpPr>
        <p:spPr>
          <a:xfrm>
            <a:off x="6541399" y="684880"/>
            <a:ext cx="1730446" cy="276999"/>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Target Use</a:t>
            </a:r>
          </a:p>
        </p:txBody>
      </p:sp>
      <p:cxnSp>
        <p:nvCxnSpPr>
          <p:cNvPr id="13" name="Straight Connector 12">
            <a:extLst>
              <a:ext uri="{FF2B5EF4-FFF2-40B4-BE49-F238E27FC236}">
                <a16:creationId xmlns:a16="http://schemas.microsoft.com/office/drawing/2014/main" id="{8A4004CE-7198-2340-A20C-BA10CBBE62DB}"/>
              </a:ext>
            </a:extLst>
          </p:cNvPr>
          <p:cNvCxnSpPr>
            <a:cxnSpLocks/>
          </p:cNvCxnSpPr>
          <p:nvPr/>
        </p:nvCxnSpPr>
        <p:spPr>
          <a:xfrm>
            <a:off x="6167584" y="823379"/>
            <a:ext cx="0" cy="39839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CD73AE-22B6-004F-9978-9ECAB7D94481}"/>
              </a:ext>
            </a:extLst>
          </p:cNvPr>
          <p:cNvCxnSpPr>
            <a:cxnSpLocks/>
          </p:cNvCxnSpPr>
          <p:nvPr/>
        </p:nvCxnSpPr>
        <p:spPr>
          <a:xfrm>
            <a:off x="213437" y="949179"/>
            <a:ext cx="861733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C27C87-6568-164C-9FDE-E1E28C16664A}"/>
              </a:ext>
            </a:extLst>
          </p:cNvPr>
          <p:cNvCxnSpPr>
            <a:cxnSpLocks/>
          </p:cNvCxnSpPr>
          <p:nvPr/>
        </p:nvCxnSpPr>
        <p:spPr>
          <a:xfrm>
            <a:off x="213437" y="1733202"/>
            <a:ext cx="861733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2C4EC11-DD63-7844-BA3D-1EDE17C0F313}"/>
              </a:ext>
            </a:extLst>
          </p:cNvPr>
          <p:cNvSpPr txBox="1"/>
          <p:nvPr/>
        </p:nvSpPr>
        <p:spPr>
          <a:xfrm>
            <a:off x="10021" y="1078155"/>
            <a:ext cx="2626222" cy="461665"/>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IBM SPSS Modeler</a:t>
            </a:r>
          </a:p>
          <a:p>
            <a:pPr algn="ctr"/>
            <a:r>
              <a:rPr lang="en-US" sz="1200" dirty="0">
                <a:latin typeface="Calibri" panose="020F0502020204030204" pitchFamily="34" charset="0"/>
                <a:cs typeface="Calibri" panose="020F0502020204030204" pitchFamily="34" charset="0"/>
              </a:rPr>
              <a:t>Text Analytics</a:t>
            </a:r>
          </a:p>
        </p:txBody>
      </p:sp>
      <p:sp>
        <p:nvSpPr>
          <p:cNvPr id="17" name="TextBox 16">
            <a:extLst>
              <a:ext uri="{FF2B5EF4-FFF2-40B4-BE49-F238E27FC236}">
                <a16:creationId xmlns:a16="http://schemas.microsoft.com/office/drawing/2014/main" id="{415DC8F2-2425-4D48-88B7-E394905DEC6F}"/>
              </a:ext>
            </a:extLst>
          </p:cNvPr>
          <p:cNvSpPr txBox="1"/>
          <p:nvPr/>
        </p:nvSpPr>
        <p:spPr>
          <a:xfrm>
            <a:off x="232716" y="1952142"/>
            <a:ext cx="2393506"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Watson NLU</a:t>
            </a:r>
          </a:p>
        </p:txBody>
      </p:sp>
      <p:sp>
        <p:nvSpPr>
          <p:cNvPr id="18" name="TextBox 17">
            <a:extLst>
              <a:ext uri="{FF2B5EF4-FFF2-40B4-BE49-F238E27FC236}">
                <a16:creationId xmlns:a16="http://schemas.microsoft.com/office/drawing/2014/main" id="{A815323D-ADE4-2945-81EA-545481DD7149}"/>
              </a:ext>
            </a:extLst>
          </p:cNvPr>
          <p:cNvSpPr txBox="1"/>
          <p:nvPr/>
        </p:nvSpPr>
        <p:spPr>
          <a:xfrm>
            <a:off x="241409" y="2743280"/>
            <a:ext cx="2384813"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Watson Knowledge Studio</a:t>
            </a:r>
          </a:p>
        </p:txBody>
      </p:sp>
      <p:cxnSp>
        <p:nvCxnSpPr>
          <p:cNvPr id="19" name="Straight Connector 18">
            <a:extLst>
              <a:ext uri="{FF2B5EF4-FFF2-40B4-BE49-F238E27FC236}">
                <a16:creationId xmlns:a16="http://schemas.microsoft.com/office/drawing/2014/main" id="{BD14EB47-9986-144C-9BC9-CC4F19BC610A}"/>
              </a:ext>
            </a:extLst>
          </p:cNvPr>
          <p:cNvCxnSpPr>
            <a:cxnSpLocks/>
          </p:cNvCxnSpPr>
          <p:nvPr/>
        </p:nvCxnSpPr>
        <p:spPr>
          <a:xfrm>
            <a:off x="228600" y="2695426"/>
            <a:ext cx="861733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45197A-CA11-8A4B-AEBF-D00DE80FFFAA}"/>
              </a:ext>
            </a:extLst>
          </p:cNvPr>
          <p:cNvSpPr txBox="1"/>
          <p:nvPr/>
        </p:nvSpPr>
        <p:spPr>
          <a:xfrm>
            <a:off x="2786630" y="2765774"/>
            <a:ext cx="3143061" cy="830997"/>
          </a:xfrm>
          <a:prstGeom prst="rect">
            <a:avLst/>
          </a:prstGeom>
          <a:noFill/>
        </p:spPr>
        <p:txBody>
          <a:bodyPr wrap="square" rtlCol="0">
            <a:spAutoFit/>
          </a:bodyPr>
          <a:lstStyle/>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Build Domain Specific Annotators for NLU, Discovery, &amp; WEX</a:t>
            </a:r>
          </a:p>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No-code application, Multi - Language Support</a:t>
            </a:r>
          </a:p>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Leverages rules + machine learning</a:t>
            </a:r>
          </a:p>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Full data ownership + transparency</a:t>
            </a:r>
          </a:p>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Simple to use domain specific training</a:t>
            </a:r>
          </a:p>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Rules-based annotators</a:t>
            </a:r>
          </a:p>
        </p:txBody>
      </p:sp>
      <p:sp>
        <p:nvSpPr>
          <p:cNvPr id="21" name="TextBox 20">
            <a:extLst>
              <a:ext uri="{FF2B5EF4-FFF2-40B4-BE49-F238E27FC236}">
                <a16:creationId xmlns:a16="http://schemas.microsoft.com/office/drawing/2014/main" id="{84D9143F-0312-0549-A6EE-C05E4F74B9C3}"/>
              </a:ext>
            </a:extLst>
          </p:cNvPr>
          <p:cNvSpPr txBox="1"/>
          <p:nvPr/>
        </p:nvSpPr>
        <p:spPr>
          <a:xfrm>
            <a:off x="6224331" y="2796987"/>
            <a:ext cx="2634410" cy="507831"/>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Calibri" panose="020F0502020204030204" pitchFamily="34" charset="0"/>
                <a:cs typeface="Calibri" panose="020F0502020204030204" pitchFamily="34" charset="0"/>
              </a:rPr>
              <a:t>Business need for building domain-specific NLP models/annotators to analyze unstructured data.</a:t>
            </a:r>
          </a:p>
        </p:txBody>
      </p:sp>
      <p:sp>
        <p:nvSpPr>
          <p:cNvPr id="22" name="TextBox 21">
            <a:extLst>
              <a:ext uri="{FF2B5EF4-FFF2-40B4-BE49-F238E27FC236}">
                <a16:creationId xmlns:a16="http://schemas.microsoft.com/office/drawing/2014/main" id="{F2BA4A67-D8BD-B649-9AD5-A0E562D8CFC2}"/>
              </a:ext>
            </a:extLst>
          </p:cNvPr>
          <p:cNvSpPr txBox="1"/>
          <p:nvPr/>
        </p:nvSpPr>
        <p:spPr>
          <a:xfrm>
            <a:off x="2786630" y="1804576"/>
            <a:ext cx="2571413" cy="1077218"/>
          </a:xfrm>
          <a:prstGeom prst="rect">
            <a:avLst/>
          </a:prstGeom>
          <a:noFill/>
        </p:spPr>
        <p:txBody>
          <a:bodyPr wrap="square" rtlCol="0">
            <a:spAutoFit/>
          </a:bodyPr>
          <a:lstStyle/>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Multi - Language Support</a:t>
            </a:r>
          </a:p>
          <a:p>
            <a:pPr marL="285750" indent="-285750">
              <a:buFont typeface="Arial" panose="020B0604020202020204" pitchFamily="34" charset="0"/>
              <a:buChar char="•"/>
            </a:pPr>
            <a:r>
              <a:rPr lang="en-CA" sz="800" dirty="0"/>
              <a:t>Rich metadata extraction including text entities, concepts, keywords, categories, sentiment, emotion, relations, and syntax. </a:t>
            </a:r>
            <a:r>
              <a:rPr lang="en-US" sz="8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Scalability &amp; API support</a:t>
            </a:r>
          </a:p>
          <a:p>
            <a:pPr marL="285750" indent="-285750">
              <a:buFont typeface="Arial" panose="020B0604020202020204" pitchFamily="34" charset="0"/>
              <a:buChar char="•"/>
            </a:pPr>
            <a:endParaRPr lang="en-US"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8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778949A-DB05-0842-8E9C-36A4A53A9611}"/>
              </a:ext>
            </a:extLst>
          </p:cNvPr>
          <p:cNvSpPr txBox="1"/>
          <p:nvPr/>
        </p:nvSpPr>
        <p:spPr>
          <a:xfrm>
            <a:off x="6238431" y="1952142"/>
            <a:ext cx="2319458" cy="507831"/>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Calibri" panose="020F0502020204030204" pitchFamily="34" charset="0"/>
                <a:cs typeface="Calibri" panose="020F0502020204030204" pitchFamily="34" charset="0"/>
              </a:rPr>
              <a:t>Easy Integration with external apps that require meta data extraction through Natural Language Processing.</a:t>
            </a:r>
          </a:p>
        </p:txBody>
      </p:sp>
      <p:sp>
        <p:nvSpPr>
          <p:cNvPr id="24" name="TextBox 23">
            <a:extLst>
              <a:ext uri="{FF2B5EF4-FFF2-40B4-BE49-F238E27FC236}">
                <a16:creationId xmlns:a16="http://schemas.microsoft.com/office/drawing/2014/main" id="{DEE85B89-D57A-4143-A1FE-1D200A4CC3DF}"/>
              </a:ext>
            </a:extLst>
          </p:cNvPr>
          <p:cNvSpPr txBox="1"/>
          <p:nvPr/>
        </p:nvSpPr>
        <p:spPr>
          <a:xfrm>
            <a:off x="2786630" y="981574"/>
            <a:ext cx="2571413" cy="830997"/>
          </a:xfrm>
          <a:prstGeom prst="rect">
            <a:avLst/>
          </a:prstGeom>
          <a:noFill/>
        </p:spPr>
        <p:txBody>
          <a:bodyPr wrap="square" rtlCol="0">
            <a:spAutoFit/>
          </a:bodyPr>
          <a:lstStyle/>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GUI-based data science, machine learning, natural language processing algorithms.</a:t>
            </a:r>
          </a:p>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3 Standard TA Models. (Concept, Category, &amp; TLA)</a:t>
            </a:r>
          </a:p>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Resources Template Editor</a:t>
            </a:r>
          </a:p>
          <a:p>
            <a:pPr marL="285750" indent="-285750">
              <a:buFont typeface="Arial" panose="020B0604020202020204" pitchFamily="34" charset="0"/>
              <a:buChar char="•"/>
            </a:pPr>
            <a:r>
              <a:rPr lang="en-US" sz="800" dirty="0">
                <a:latin typeface="Calibri" panose="020F0502020204030204" pitchFamily="34" charset="0"/>
                <a:cs typeface="Calibri" panose="020F0502020204030204" pitchFamily="34" charset="0"/>
              </a:rPr>
              <a:t>Visual Text Analytics Workbench</a:t>
            </a:r>
          </a:p>
          <a:p>
            <a:pPr marL="285750" indent="-285750">
              <a:buFont typeface="Arial" panose="020B0604020202020204" pitchFamily="34" charset="0"/>
              <a:buChar char="•"/>
            </a:pPr>
            <a:endParaRPr lang="en-US" sz="8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1E51E9FC-B45A-ED44-876C-7878E0951E21}"/>
              </a:ext>
            </a:extLst>
          </p:cNvPr>
          <p:cNvSpPr txBox="1"/>
          <p:nvPr/>
        </p:nvSpPr>
        <p:spPr>
          <a:xfrm>
            <a:off x="6194971" y="1014932"/>
            <a:ext cx="2319458" cy="707886"/>
          </a:xfrm>
          <a:prstGeom prst="rect">
            <a:avLst/>
          </a:prstGeom>
          <a:noFill/>
        </p:spPr>
        <p:txBody>
          <a:bodyPr wrap="square" rtlCol="0">
            <a:spAutoFit/>
          </a:bodyPr>
          <a:lstStyle/>
          <a:p>
            <a:pPr marL="171450" indent="-171450">
              <a:buFont typeface="Arial" panose="020B0604020202020204" pitchFamily="34" charset="0"/>
              <a:buChar char="•"/>
            </a:pPr>
            <a:r>
              <a:rPr lang="en-CA" sz="800" dirty="0"/>
              <a:t>Visual data science, machine-learning, Text Analytics solution for the Enterprise</a:t>
            </a:r>
          </a:p>
          <a:p>
            <a:pPr marL="171450" indent="-171450">
              <a:buFont typeface="Arial" panose="020B0604020202020204" pitchFamily="34" charset="0"/>
              <a:buChar char="•"/>
            </a:pPr>
            <a:r>
              <a:rPr lang="en-CA" sz="800" dirty="0">
                <a:latin typeface="Calibri" panose="020F0502020204030204" pitchFamily="34" charset="0"/>
                <a:cs typeface="Calibri" panose="020F0502020204030204" pitchFamily="34" charset="0"/>
              </a:rPr>
              <a:t>SPSS Modeler Premium, Watson Studio Desktop, Local, and Public, plus Cloud Pak for Data.</a:t>
            </a:r>
            <a:endParaRPr lang="en-US" sz="800" dirty="0">
              <a:latin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A684C66D-8848-1E41-AC41-3A18C237450C}"/>
              </a:ext>
            </a:extLst>
          </p:cNvPr>
          <p:cNvCxnSpPr>
            <a:cxnSpLocks/>
          </p:cNvCxnSpPr>
          <p:nvPr/>
        </p:nvCxnSpPr>
        <p:spPr>
          <a:xfrm>
            <a:off x="228600" y="3612377"/>
            <a:ext cx="861733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DF390C5-B487-404F-A492-1591748858E3}"/>
              </a:ext>
            </a:extLst>
          </p:cNvPr>
          <p:cNvSpPr txBox="1"/>
          <p:nvPr/>
        </p:nvSpPr>
        <p:spPr>
          <a:xfrm>
            <a:off x="6224330" y="3680950"/>
            <a:ext cx="2634415" cy="369332"/>
          </a:xfrm>
          <a:prstGeom prst="rect">
            <a:avLst/>
          </a:prstGeom>
          <a:noFill/>
        </p:spPr>
        <p:txBody>
          <a:bodyPr wrap="square" rtlCol="0">
            <a:spAutoFit/>
          </a:bodyPr>
          <a:lstStyle/>
          <a:p>
            <a:pPr marL="171450" indent="-171450">
              <a:buFont typeface="Arial" panose="020B0604020202020204" pitchFamily="34" charset="0"/>
              <a:buChar char="•"/>
            </a:pPr>
            <a:r>
              <a:rPr lang="en-US" sz="900" dirty="0" err="1">
                <a:latin typeface="Calibri" panose="020F0502020204030204" pitchFamily="34" charset="0"/>
                <a:cs typeface="Calibri" panose="020F0502020204030204" pitchFamily="34" charset="0"/>
              </a:rPr>
              <a:t>ootbox</a:t>
            </a:r>
            <a:r>
              <a:rPr lang="en-US" sz="900" dirty="0">
                <a:latin typeface="Calibri" panose="020F0502020204030204" pitchFamily="34" charset="0"/>
                <a:cs typeface="Calibri" panose="020F0502020204030204" pitchFamily="34" charset="0"/>
              </a:rPr>
              <a:t> line of business solution for content search and management (internal/external).</a:t>
            </a:r>
          </a:p>
        </p:txBody>
      </p:sp>
      <p:sp>
        <p:nvSpPr>
          <p:cNvPr id="37" name="TextBox 36">
            <a:extLst>
              <a:ext uri="{FF2B5EF4-FFF2-40B4-BE49-F238E27FC236}">
                <a16:creationId xmlns:a16="http://schemas.microsoft.com/office/drawing/2014/main" id="{081D2E21-2E5F-3941-9FF9-58B66F99B175}"/>
              </a:ext>
            </a:extLst>
          </p:cNvPr>
          <p:cNvSpPr txBox="1"/>
          <p:nvPr/>
        </p:nvSpPr>
        <p:spPr>
          <a:xfrm>
            <a:off x="250993" y="3781437"/>
            <a:ext cx="2384813"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Watson Discovery</a:t>
            </a:r>
          </a:p>
        </p:txBody>
      </p:sp>
      <p:sp>
        <p:nvSpPr>
          <p:cNvPr id="6" name="Rectangle 5">
            <a:extLst>
              <a:ext uri="{FF2B5EF4-FFF2-40B4-BE49-F238E27FC236}">
                <a16:creationId xmlns:a16="http://schemas.microsoft.com/office/drawing/2014/main" id="{645A308A-12C4-7042-A1D3-252067E3E2EF}"/>
              </a:ext>
            </a:extLst>
          </p:cNvPr>
          <p:cNvSpPr/>
          <p:nvPr/>
        </p:nvSpPr>
        <p:spPr>
          <a:xfrm>
            <a:off x="2786630" y="3692014"/>
            <a:ext cx="2687652" cy="1200329"/>
          </a:xfrm>
          <a:prstGeom prst="rect">
            <a:avLst/>
          </a:prstGeom>
        </p:spPr>
        <p:txBody>
          <a:bodyPr wrap="square">
            <a:spAutoFit/>
          </a:bodyPr>
          <a:lstStyle/>
          <a:p>
            <a:pPr marL="171450" indent="-171450">
              <a:buFont typeface="Arial" panose="020B0604020202020204" pitchFamily="34" charset="0"/>
              <a:buChar char="•"/>
            </a:pPr>
            <a:r>
              <a:rPr lang="en-CA" sz="800" dirty="0"/>
              <a:t>Combines ingestion, storage, and data enrichment using Natural Language Processing to extract insights from structured and unstructured data using AI powered queries.</a:t>
            </a:r>
          </a:p>
          <a:p>
            <a:pPr marL="171450" indent="-171450">
              <a:buFont typeface="Arial" panose="020B0604020202020204" pitchFamily="34" charset="0"/>
              <a:buChar char="•"/>
            </a:pPr>
            <a:r>
              <a:rPr lang="en-US" sz="800" dirty="0">
                <a:latin typeface="Calibri" panose="020F0502020204030204" pitchFamily="34" charset="0"/>
                <a:cs typeface="Calibri" panose="020F0502020204030204" pitchFamily="34" charset="0"/>
              </a:rPr>
              <a:t>Scale on demand</a:t>
            </a:r>
          </a:p>
          <a:p>
            <a:pPr marL="171450" indent="-171450">
              <a:buFont typeface="Arial" panose="020B0604020202020204" pitchFamily="34" charset="0"/>
              <a:buChar char="•"/>
            </a:pPr>
            <a:r>
              <a:rPr lang="en-US" sz="800" dirty="0">
                <a:latin typeface="Calibri" panose="020F0502020204030204" pitchFamily="34" charset="0"/>
                <a:cs typeface="Calibri" panose="020F0502020204030204" pitchFamily="34" charset="0"/>
              </a:rPr>
              <a:t>Understands the structure of business documents. </a:t>
            </a:r>
          </a:p>
          <a:p>
            <a:pPr marL="171450" indent="-171450">
              <a:buFont typeface="Arial" panose="020B0604020202020204" pitchFamily="34" charset="0"/>
              <a:buChar char="•"/>
            </a:pPr>
            <a:r>
              <a:rPr lang="en-US" sz="800" dirty="0">
                <a:latin typeface="Calibri" panose="020F0502020204030204" pitchFamily="34" charset="0"/>
                <a:cs typeface="Calibri" panose="020F0502020204030204" pitchFamily="34" charset="0"/>
              </a:rPr>
              <a:t>Delivers passages as answers</a:t>
            </a:r>
          </a:p>
          <a:p>
            <a:pPr marL="171450" indent="-171450">
              <a:buFont typeface="Arial" panose="020B0604020202020204" pitchFamily="34" charset="0"/>
              <a:buChar char="•"/>
            </a:pPr>
            <a:r>
              <a:rPr lang="en-US" sz="800" dirty="0">
                <a:latin typeface="Calibri" panose="020F0502020204030204" pitchFamily="34" charset="0"/>
                <a:cs typeface="Calibri" panose="020F0502020204030204" pitchFamily="34" charset="0"/>
              </a:rPr>
              <a:t>Finds Patterns and Trends</a:t>
            </a:r>
          </a:p>
          <a:p>
            <a:pPr marL="171450" indent="-171450">
              <a:buFont typeface="Arial" panose="020B0604020202020204" pitchFamily="34" charset="0"/>
              <a:buChar char="•"/>
            </a:pPr>
            <a:endParaRPr lang="en-CA" sz="800" dirty="0"/>
          </a:p>
        </p:txBody>
      </p:sp>
    </p:spTree>
    <p:extLst>
      <p:ext uri="{BB962C8B-B14F-4D97-AF65-F5344CB8AC3E}">
        <p14:creationId xmlns:p14="http://schemas.microsoft.com/office/powerpoint/2010/main" val="367219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7" name="Session Title or  Presentation Name"/>
          <p:cNvSpPr txBox="1"/>
          <p:nvPr/>
        </p:nvSpPr>
        <p:spPr>
          <a:xfrm>
            <a:off x="228599" y="177800"/>
            <a:ext cx="8259098"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1" i="0" u="none" strike="noStrike" kern="0" cap="none" spc="0" normalizeH="0" baseline="0" noProof="0" dirty="0">
                <a:ln>
                  <a:noFill/>
                </a:ln>
                <a:solidFill>
                  <a:srgbClr val="FFFFFF"/>
                </a:solidFill>
                <a:effectLst/>
                <a:uLnTx/>
                <a:uFillTx/>
                <a:latin typeface="IBM Plex Sans Light"/>
                <a:sym typeface="IBM Plex Sans Light"/>
              </a:rPr>
              <a:t>Data Science </a:t>
            </a:r>
            <a:r>
              <a:rPr lang="en-US" sz="2400" b="1" kern="0" dirty="0">
                <a:solidFill>
                  <a:srgbClr val="FFFFFF"/>
                </a:solidFill>
                <a:latin typeface="IBM Plex Sans Light"/>
                <a:sym typeface="IBM Plex Sans Light"/>
              </a:rPr>
              <a:t>on Unstructured Data with Watson Studio on Cloud Pak for Data</a:t>
            </a:r>
            <a:endParaRPr kumimoji="0" sz="2400" b="1" i="0" u="none" strike="noStrike" kern="0" cap="none" spc="0" normalizeH="0" baseline="0" noProof="0" dirty="0">
              <a:ln>
                <a:noFill/>
              </a:ln>
              <a:solidFill>
                <a:srgbClr val="FFFFFF"/>
              </a:solidFill>
              <a:effectLst/>
              <a:uLnTx/>
              <a:uFillTx/>
              <a:latin typeface="IBM Plex Sans Light"/>
              <a:sym typeface="IBM Plex Sans Light"/>
            </a:endParaRPr>
          </a:p>
        </p:txBody>
      </p:sp>
      <p:sp>
        <p:nvSpPr>
          <p:cNvPr id="1328" name="First LastName"/>
          <p:cNvSpPr txBox="1"/>
          <p:nvPr/>
        </p:nvSpPr>
        <p:spPr>
          <a:xfrm>
            <a:off x="228599" y="1513097"/>
            <a:ext cx="4342854"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solidFill>
                  <a:srgbClr val="FFFFFF"/>
                </a:solidFill>
                <a:latin typeface="IBM Plex Sans ExtraLight"/>
                <a:ea typeface="IBM Plex Sans ExtraLight"/>
                <a:cs typeface="IBM Plex Sans ExtraLight"/>
                <a:sym typeface="IBM Plex Sans ExtraLight"/>
              </a:defRPr>
            </a:lvl1pPr>
          </a:lstStyle>
          <a:p>
            <a:r>
              <a:rPr lang="en-US" b="1" i="1" dirty="0">
                <a:solidFill>
                  <a:schemeClr val="bg2"/>
                </a:solidFill>
              </a:rPr>
              <a:t>Steven D. Reeves</a:t>
            </a:r>
          </a:p>
          <a:p>
            <a:r>
              <a:rPr lang="en-US" b="1" i="1" dirty="0">
                <a:solidFill>
                  <a:schemeClr val="bg2"/>
                </a:solidFill>
              </a:rPr>
              <a:t>Data Scientist – Text Analytics Specialist</a:t>
            </a:r>
          </a:p>
          <a:p>
            <a:r>
              <a:rPr lang="en-US" b="1" i="1" dirty="0">
                <a:solidFill>
                  <a:schemeClr val="bg2"/>
                </a:solidFill>
              </a:rPr>
              <a:t>Distribution Market</a:t>
            </a:r>
          </a:p>
          <a:p>
            <a:r>
              <a:rPr lang="en-US" b="1" i="1" dirty="0">
                <a:solidFill>
                  <a:schemeClr val="bg2"/>
                </a:solidFill>
              </a:rPr>
              <a:t>sdreeves@us.ibm.com</a:t>
            </a:r>
          </a:p>
          <a:p>
            <a:pPr lvl="0" hangingPunct="0">
              <a:defRPr/>
            </a:pPr>
            <a:br>
              <a:rPr lang="en-US" sz="1200" dirty="0">
                <a:solidFill>
                  <a:schemeClr val="bg1"/>
                </a:solidFill>
              </a:rPr>
            </a:br>
            <a:endParaRPr kumimoji="0" lang="en-US" sz="1200" b="0" i="0" u="none" strike="noStrike" kern="0" cap="none" spc="0" normalizeH="0" baseline="0" noProof="0" dirty="0">
              <a:ln>
                <a:noFill/>
              </a:ln>
              <a:solidFill>
                <a:schemeClr val="bg1"/>
              </a:solidFill>
              <a:effectLst/>
              <a:uLnTx/>
              <a:uFillTx/>
              <a:latin typeface="IBM Plex Sans" panose="020B0503050000000000" pitchFamily="34" charset="77"/>
              <a:sym typeface="IBM Plex Sans ExtraLight"/>
            </a:endParaRPr>
          </a:p>
        </p:txBody>
      </p:sp>
    </p:spTree>
    <p:extLst>
      <p:ext uri="{BB962C8B-B14F-4D97-AF65-F5344CB8AC3E}">
        <p14:creationId xmlns:p14="http://schemas.microsoft.com/office/powerpoint/2010/main" val="386691574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C7EA-D21A-D44B-B620-8F33E0CE1958}"/>
              </a:ext>
            </a:extLst>
          </p:cNvPr>
          <p:cNvSpPr>
            <a:spLocks noGrp="1"/>
          </p:cNvSpPr>
          <p:nvPr>
            <p:ph type="title"/>
          </p:nvPr>
        </p:nvSpPr>
        <p:spPr>
          <a:xfrm>
            <a:off x="228600" y="411480"/>
            <a:ext cx="4114800" cy="565982"/>
          </a:xfrm>
        </p:spPr>
        <p:txBody>
          <a:bodyPr/>
          <a:lstStyle/>
          <a:p>
            <a:r>
              <a:rPr lang="en-US" dirty="0"/>
              <a:t>IBM Text Analytics Portfolio</a:t>
            </a:r>
          </a:p>
        </p:txBody>
      </p:sp>
      <p:sp>
        <p:nvSpPr>
          <p:cNvPr id="3" name="Slide Number Placeholder 2">
            <a:extLst>
              <a:ext uri="{FF2B5EF4-FFF2-40B4-BE49-F238E27FC236}">
                <a16:creationId xmlns:a16="http://schemas.microsoft.com/office/drawing/2014/main" id="{0622F034-90D6-F04B-A400-BD4ACC0A28CE}"/>
              </a:ext>
            </a:extLst>
          </p:cNvPr>
          <p:cNvSpPr>
            <a:spLocks noGrp="1"/>
          </p:cNvSpPr>
          <p:nvPr>
            <p:ph type="sldNum" sz="quarter" idx="10"/>
          </p:nvPr>
        </p:nvSpPr>
        <p:spPr/>
        <p:txBody>
          <a:bodyPr/>
          <a:lstStyle/>
          <a:p>
            <a:fld id="{D0BE6F14-FF48-0F4F-A8AA-2E3F25371E4A}" type="slidenum">
              <a:rPr lang="en-US" smtClean="0"/>
              <a:pPr/>
              <a:t>30</a:t>
            </a:fld>
            <a:endParaRPr lang="en-US"/>
          </a:p>
        </p:txBody>
      </p:sp>
      <p:sp>
        <p:nvSpPr>
          <p:cNvPr id="4" name="Footer Placeholder 3">
            <a:extLst>
              <a:ext uri="{FF2B5EF4-FFF2-40B4-BE49-F238E27FC236}">
                <a16:creationId xmlns:a16="http://schemas.microsoft.com/office/drawing/2014/main" id="{E2823D7B-4EFF-5E47-BB04-6A564FBFDC35}"/>
              </a:ext>
            </a:extLst>
          </p:cNvPr>
          <p:cNvSpPr>
            <a:spLocks noGrp="1"/>
          </p:cNvSpPr>
          <p:nvPr>
            <p:ph type="ftr" sz="quarter" idx="11"/>
          </p:nvPr>
        </p:nvSpPr>
        <p:spPr/>
        <p:txBody>
          <a:bodyPr/>
          <a:lstStyle/>
          <a:p>
            <a:r>
              <a:rPr lang="en-US" noProof="0" dirty="0"/>
              <a:t>IBM Cloud / Fast Start 2020 / © 2018 IBM Corporation</a:t>
            </a:r>
          </a:p>
        </p:txBody>
      </p:sp>
      <p:sp>
        <p:nvSpPr>
          <p:cNvPr id="8" name="Text Placeholder 5">
            <a:extLst>
              <a:ext uri="{FF2B5EF4-FFF2-40B4-BE49-F238E27FC236}">
                <a16:creationId xmlns:a16="http://schemas.microsoft.com/office/drawing/2014/main" id="{2CA7232D-9B30-8844-9CE0-38F95518A175}"/>
              </a:ext>
            </a:extLst>
          </p:cNvPr>
          <p:cNvSpPr txBox="1">
            <a:spLocks/>
          </p:cNvSpPr>
          <p:nvPr/>
        </p:nvSpPr>
        <p:spPr>
          <a:xfrm>
            <a:off x="228600" y="201249"/>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1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Introduction to Text Analytics</a:t>
            </a:r>
          </a:p>
        </p:txBody>
      </p:sp>
      <p:cxnSp>
        <p:nvCxnSpPr>
          <p:cNvPr id="10" name="Straight Connector 9">
            <a:extLst>
              <a:ext uri="{FF2B5EF4-FFF2-40B4-BE49-F238E27FC236}">
                <a16:creationId xmlns:a16="http://schemas.microsoft.com/office/drawing/2014/main" id="{EA5E9E37-0148-F941-8B7A-1ED7DEDAA085}"/>
              </a:ext>
            </a:extLst>
          </p:cNvPr>
          <p:cNvCxnSpPr>
            <a:cxnSpLocks/>
          </p:cNvCxnSpPr>
          <p:nvPr/>
        </p:nvCxnSpPr>
        <p:spPr>
          <a:xfrm>
            <a:off x="2699013" y="823379"/>
            <a:ext cx="0" cy="423411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6E60A53-33A3-6B4A-96A2-5F193DF3AA40}"/>
              </a:ext>
            </a:extLst>
          </p:cNvPr>
          <p:cNvSpPr txBox="1"/>
          <p:nvPr/>
        </p:nvSpPr>
        <p:spPr>
          <a:xfrm>
            <a:off x="3329992" y="684880"/>
            <a:ext cx="1730446" cy="276999"/>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Features</a:t>
            </a:r>
          </a:p>
        </p:txBody>
      </p:sp>
      <p:sp>
        <p:nvSpPr>
          <p:cNvPr id="12" name="TextBox 11">
            <a:extLst>
              <a:ext uri="{FF2B5EF4-FFF2-40B4-BE49-F238E27FC236}">
                <a16:creationId xmlns:a16="http://schemas.microsoft.com/office/drawing/2014/main" id="{D69D3C9D-81E6-7243-BA7B-FFAD5A32BC7B}"/>
              </a:ext>
            </a:extLst>
          </p:cNvPr>
          <p:cNvSpPr txBox="1"/>
          <p:nvPr/>
        </p:nvSpPr>
        <p:spPr>
          <a:xfrm>
            <a:off x="6541399" y="684880"/>
            <a:ext cx="1730446" cy="276999"/>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Target Use</a:t>
            </a:r>
          </a:p>
        </p:txBody>
      </p:sp>
      <p:cxnSp>
        <p:nvCxnSpPr>
          <p:cNvPr id="13" name="Straight Connector 12">
            <a:extLst>
              <a:ext uri="{FF2B5EF4-FFF2-40B4-BE49-F238E27FC236}">
                <a16:creationId xmlns:a16="http://schemas.microsoft.com/office/drawing/2014/main" id="{8A4004CE-7198-2340-A20C-BA10CBBE62DB}"/>
              </a:ext>
            </a:extLst>
          </p:cNvPr>
          <p:cNvCxnSpPr>
            <a:cxnSpLocks/>
          </p:cNvCxnSpPr>
          <p:nvPr/>
        </p:nvCxnSpPr>
        <p:spPr>
          <a:xfrm>
            <a:off x="6167584" y="823379"/>
            <a:ext cx="0" cy="423411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CD73AE-22B6-004F-9978-9ECAB7D94481}"/>
              </a:ext>
            </a:extLst>
          </p:cNvPr>
          <p:cNvCxnSpPr>
            <a:cxnSpLocks/>
          </p:cNvCxnSpPr>
          <p:nvPr/>
        </p:nvCxnSpPr>
        <p:spPr>
          <a:xfrm>
            <a:off x="213437" y="949179"/>
            <a:ext cx="861733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C27C87-6568-164C-9FDE-E1E28C16664A}"/>
              </a:ext>
            </a:extLst>
          </p:cNvPr>
          <p:cNvCxnSpPr>
            <a:cxnSpLocks/>
          </p:cNvCxnSpPr>
          <p:nvPr/>
        </p:nvCxnSpPr>
        <p:spPr>
          <a:xfrm>
            <a:off x="228600" y="1885316"/>
            <a:ext cx="861733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2C4EC11-DD63-7844-BA3D-1EDE17C0F313}"/>
              </a:ext>
            </a:extLst>
          </p:cNvPr>
          <p:cNvSpPr txBox="1"/>
          <p:nvPr/>
        </p:nvSpPr>
        <p:spPr>
          <a:xfrm>
            <a:off x="-462419" y="1321995"/>
            <a:ext cx="2626222"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Open Source</a:t>
            </a:r>
          </a:p>
        </p:txBody>
      </p:sp>
      <p:sp>
        <p:nvSpPr>
          <p:cNvPr id="17" name="TextBox 16">
            <a:extLst>
              <a:ext uri="{FF2B5EF4-FFF2-40B4-BE49-F238E27FC236}">
                <a16:creationId xmlns:a16="http://schemas.microsoft.com/office/drawing/2014/main" id="{415DC8F2-2425-4D48-88B7-E394905DEC6F}"/>
              </a:ext>
            </a:extLst>
          </p:cNvPr>
          <p:cNvSpPr txBox="1"/>
          <p:nvPr/>
        </p:nvSpPr>
        <p:spPr>
          <a:xfrm>
            <a:off x="-224484" y="2112162"/>
            <a:ext cx="2393506"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Watson Explorer </a:t>
            </a:r>
          </a:p>
        </p:txBody>
      </p:sp>
      <p:cxnSp>
        <p:nvCxnSpPr>
          <p:cNvPr id="19" name="Straight Connector 18">
            <a:extLst>
              <a:ext uri="{FF2B5EF4-FFF2-40B4-BE49-F238E27FC236}">
                <a16:creationId xmlns:a16="http://schemas.microsoft.com/office/drawing/2014/main" id="{BD14EB47-9986-144C-9BC9-CC4F19BC610A}"/>
              </a:ext>
            </a:extLst>
          </p:cNvPr>
          <p:cNvCxnSpPr>
            <a:cxnSpLocks/>
          </p:cNvCxnSpPr>
          <p:nvPr/>
        </p:nvCxnSpPr>
        <p:spPr>
          <a:xfrm>
            <a:off x="228600" y="2695426"/>
            <a:ext cx="861733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2BA4A67-D8BD-B649-9AD5-A0E562D8CFC2}"/>
              </a:ext>
            </a:extLst>
          </p:cNvPr>
          <p:cNvSpPr txBox="1"/>
          <p:nvPr/>
        </p:nvSpPr>
        <p:spPr>
          <a:xfrm>
            <a:off x="2800912" y="1953896"/>
            <a:ext cx="2571413" cy="646331"/>
          </a:xfrm>
          <a:prstGeom prst="rect">
            <a:avLst/>
          </a:prstGeom>
          <a:noFill/>
        </p:spPr>
        <p:txBody>
          <a:bodyPr wrap="square" rtlCol="0">
            <a:spAutoFit/>
          </a:bodyPr>
          <a:lstStyle/>
          <a:p>
            <a:pPr marL="285750" indent="-285750">
              <a:buFont typeface="Arial" panose="020B0604020202020204" pitchFamily="34" charset="0"/>
              <a:buChar char="•"/>
            </a:pPr>
            <a:r>
              <a:rPr lang="en-CA" sz="900" dirty="0"/>
              <a:t>cognitive exploration and content analysis platform</a:t>
            </a:r>
          </a:p>
          <a:p>
            <a:pPr marL="285750" indent="-285750">
              <a:buFont typeface="Arial" panose="020B0604020202020204" pitchFamily="34" charset="0"/>
              <a:buChar char="•"/>
            </a:pPr>
            <a:r>
              <a:rPr lang="en-CA" sz="900" dirty="0"/>
              <a:t>Indexing capability</a:t>
            </a:r>
          </a:p>
          <a:p>
            <a:pPr marL="285750" indent="-285750">
              <a:buFont typeface="Arial" panose="020B0604020202020204" pitchFamily="34" charset="0"/>
              <a:buChar char="•"/>
            </a:pPr>
            <a:r>
              <a:rPr lang="en-CA" sz="900" dirty="0"/>
              <a:t>Overlap with WD</a:t>
            </a:r>
          </a:p>
        </p:txBody>
      </p:sp>
      <p:sp>
        <p:nvSpPr>
          <p:cNvPr id="23" name="TextBox 22">
            <a:extLst>
              <a:ext uri="{FF2B5EF4-FFF2-40B4-BE49-F238E27FC236}">
                <a16:creationId xmlns:a16="http://schemas.microsoft.com/office/drawing/2014/main" id="{1778949A-DB05-0842-8E9C-36A4A53A9611}"/>
              </a:ext>
            </a:extLst>
          </p:cNvPr>
          <p:cNvSpPr txBox="1"/>
          <p:nvPr/>
        </p:nvSpPr>
        <p:spPr>
          <a:xfrm>
            <a:off x="6342275" y="1952142"/>
            <a:ext cx="2215614" cy="230832"/>
          </a:xfrm>
          <a:prstGeom prst="rect">
            <a:avLst/>
          </a:prstGeom>
          <a:noFill/>
        </p:spPr>
        <p:txBody>
          <a:bodyPr wrap="square" rtlCol="0">
            <a:spAutoFit/>
          </a:bodyPr>
          <a:lstStyle/>
          <a:p>
            <a:pPr marL="285750" indent="-285750">
              <a:buFont typeface="Arial" panose="020B0604020202020204" pitchFamily="34" charset="0"/>
              <a:buChar char="•"/>
            </a:pPr>
            <a:r>
              <a:rPr lang="en-US" sz="900" dirty="0">
                <a:latin typeface="Calibri" panose="020F0502020204030204" pitchFamily="34" charset="0"/>
                <a:cs typeface="Calibri" panose="020F0502020204030204" pitchFamily="34" charset="0"/>
              </a:rPr>
              <a:t>Content mining for the enterprise</a:t>
            </a:r>
          </a:p>
        </p:txBody>
      </p:sp>
      <p:sp>
        <p:nvSpPr>
          <p:cNvPr id="24" name="TextBox 23">
            <a:extLst>
              <a:ext uri="{FF2B5EF4-FFF2-40B4-BE49-F238E27FC236}">
                <a16:creationId xmlns:a16="http://schemas.microsoft.com/office/drawing/2014/main" id="{DEE85B89-D57A-4143-A1FE-1D200A4CC3DF}"/>
              </a:ext>
            </a:extLst>
          </p:cNvPr>
          <p:cNvSpPr txBox="1"/>
          <p:nvPr/>
        </p:nvSpPr>
        <p:spPr>
          <a:xfrm>
            <a:off x="2793292" y="1037200"/>
            <a:ext cx="2991428" cy="800219"/>
          </a:xfrm>
          <a:prstGeom prst="rect">
            <a:avLst/>
          </a:prstGeom>
          <a:noFill/>
        </p:spPr>
        <p:txBody>
          <a:bodyPr wrap="square" rtlCol="0">
            <a:spAutoFit/>
          </a:bodyPr>
          <a:lstStyle/>
          <a:p>
            <a:pPr marL="285750" indent="-285750">
              <a:buFont typeface="Arial" panose="020B0604020202020204" pitchFamily="34" charset="0"/>
              <a:buChar char="•"/>
            </a:pPr>
            <a:r>
              <a:rPr lang="en-CA" sz="900" dirty="0"/>
              <a:t>combines ingestion, storage, and data enrichment using Natural Language Processing to extract insights from structured and unstructured data using AI powered queries</a:t>
            </a:r>
          </a:p>
          <a:p>
            <a:endParaRPr lang="en-US" sz="9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1E51E9FC-B45A-ED44-876C-7878E0951E21}"/>
              </a:ext>
            </a:extLst>
          </p:cNvPr>
          <p:cNvSpPr txBox="1"/>
          <p:nvPr/>
        </p:nvSpPr>
        <p:spPr>
          <a:xfrm>
            <a:off x="6336985" y="946585"/>
            <a:ext cx="2215614" cy="923330"/>
          </a:xfrm>
          <a:prstGeom prst="rect">
            <a:avLst/>
          </a:prstGeom>
          <a:noFill/>
        </p:spPr>
        <p:txBody>
          <a:bodyPr wrap="square" rtlCol="0">
            <a:spAutoFit/>
          </a:bodyPr>
          <a:lstStyle/>
          <a:p>
            <a:pPr marL="285750" indent="-285750">
              <a:buFont typeface="Arial" panose="020B0604020202020204" pitchFamily="34" charset="0"/>
              <a:buChar char="•"/>
            </a:pPr>
            <a:r>
              <a:rPr lang="en-US" sz="900" dirty="0">
                <a:latin typeface="Calibri" panose="020F0502020204030204" pitchFamily="34" charset="0"/>
                <a:cs typeface="Calibri" panose="020F0502020204030204" pitchFamily="34" charset="0"/>
              </a:rPr>
              <a:t>Dependent on the toolkit /library used can support multiple use cases in TA .</a:t>
            </a:r>
          </a:p>
          <a:p>
            <a:pPr marL="285750" indent="-285750">
              <a:buFont typeface="Arial" panose="020B0604020202020204" pitchFamily="34" charset="0"/>
              <a:buChar char="•"/>
            </a:pPr>
            <a:r>
              <a:rPr lang="en-US" sz="900" dirty="0">
                <a:latin typeface="Calibri" panose="020F0502020204030204" pitchFamily="34" charset="0"/>
                <a:cs typeface="Calibri" panose="020F0502020204030204" pitchFamily="34" charset="0"/>
              </a:rPr>
              <a:t>Enterprise Content Management and Search, Business Analytics, Machine Learning, Social Media, etc.</a:t>
            </a:r>
          </a:p>
        </p:txBody>
      </p:sp>
      <p:cxnSp>
        <p:nvCxnSpPr>
          <p:cNvPr id="26" name="Straight Connector 25">
            <a:extLst>
              <a:ext uri="{FF2B5EF4-FFF2-40B4-BE49-F238E27FC236}">
                <a16:creationId xmlns:a16="http://schemas.microsoft.com/office/drawing/2014/main" id="{A684C66D-8848-1E41-AC41-3A18C237450C}"/>
              </a:ext>
            </a:extLst>
          </p:cNvPr>
          <p:cNvCxnSpPr>
            <a:cxnSpLocks/>
          </p:cNvCxnSpPr>
          <p:nvPr/>
        </p:nvCxnSpPr>
        <p:spPr>
          <a:xfrm>
            <a:off x="241413" y="3815876"/>
            <a:ext cx="861733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47A8B9F-D4BE-4F06-8D27-C1ED47DB69CA}"/>
              </a:ext>
            </a:extLst>
          </p:cNvPr>
          <p:cNvSpPr txBox="1"/>
          <p:nvPr/>
        </p:nvSpPr>
        <p:spPr>
          <a:xfrm>
            <a:off x="171756" y="3018942"/>
            <a:ext cx="2393506"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Watson Language Translator </a:t>
            </a:r>
          </a:p>
        </p:txBody>
      </p:sp>
      <p:sp>
        <p:nvSpPr>
          <p:cNvPr id="27" name="TextBox 26">
            <a:extLst>
              <a:ext uri="{FF2B5EF4-FFF2-40B4-BE49-F238E27FC236}">
                <a16:creationId xmlns:a16="http://schemas.microsoft.com/office/drawing/2014/main" id="{F4A04D46-24A1-48D5-AB3B-C49161FE7033}"/>
              </a:ext>
            </a:extLst>
          </p:cNvPr>
          <p:cNvSpPr txBox="1"/>
          <p:nvPr/>
        </p:nvSpPr>
        <p:spPr>
          <a:xfrm>
            <a:off x="2793292" y="2769236"/>
            <a:ext cx="2571413" cy="923330"/>
          </a:xfrm>
          <a:prstGeom prst="rect">
            <a:avLst/>
          </a:prstGeom>
          <a:noFill/>
        </p:spPr>
        <p:txBody>
          <a:bodyPr wrap="square" rtlCol="0">
            <a:spAutoFit/>
          </a:bodyPr>
          <a:lstStyle/>
          <a:p>
            <a:pPr marL="285750" indent="-285750">
              <a:buFont typeface="Arial" panose="020B0604020202020204" pitchFamily="34" charset="0"/>
              <a:buChar char="•"/>
            </a:pPr>
            <a:r>
              <a:rPr lang="en-CA" sz="900" dirty="0"/>
              <a:t>Translate content text from one language to another.</a:t>
            </a:r>
          </a:p>
          <a:p>
            <a:pPr marL="285750" indent="-285750">
              <a:buFont typeface="Arial" panose="020B0604020202020204" pitchFamily="34" charset="0"/>
              <a:buChar char="•"/>
            </a:pPr>
            <a:r>
              <a:rPr lang="en-CA" sz="900" dirty="0"/>
              <a:t>Customize translations - </a:t>
            </a:r>
            <a:r>
              <a:rPr lang="en-US" sz="900" dirty="0"/>
              <a:t>forced glossary, parallel phrases and corpus-level customization.</a:t>
            </a:r>
          </a:p>
          <a:p>
            <a:pPr marL="285750" indent="-285750">
              <a:buFont typeface="Arial" panose="020B0604020202020204" pitchFamily="34" charset="0"/>
              <a:buChar char="•"/>
            </a:pPr>
            <a:r>
              <a:rPr lang="en-US" sz="900" dirty="0"/>
              <a:t>35 plus languages.</a:t>
            </a:r>
            <a:endParaRPr lang="en-CA" sz="900" dirty="0"/>
          </a:p>
        </p:txBody>
      </p:sp>
      <p:sp>
        <p:nvSpPr>
          <p:cNvPr id="28" name="TextBox 27">
            <a:extLst>
              <a:ext uri="{FF2B5EF4-FFF2-40B4-BE49-F238E27FC236}">
                <a16:creationId xmlns:a16="http://schemas.microsoft.com/office/drawing/2014/main" id="{CDF569FE-2B08-47DC-B6BA-8F91C6A737D3}"/>
              </a:ext>
            </a:extLst>
          </p:cNvPr>
          <p:cNvSpPr txBox="1"/>
          <p:nvPr/>
        </p:nvSpPr>
        <p:spPr>
          <a:xfrm>
            <a:off x="6243215" y="2796974"/>
            <a:ext cx="2215614" cy="369332"/>
          </a:xfrm>
          <a:prstGeom prst="rect">
            <a:avLst/>
          </a:prstGeom>
          <a:noFill/>
        </p:spPr>
        <p:txBody>
          <a:bodyPr wrap="square" rtlCol="0">
            <a:spAutoFit/>
          </a:bodyPr>
          <a:lstStyle/>
          <a:p>
            <a:pPr marL="285750" indent="-285750">
              <a:buFont typeface="Arial" panose="020B0604020202020204" pitchFamily="34" charset="0"/>
              <a:buChar char="•"/>
            </a:pPr>
            <a:r>
              <a:rPr lang="en-US" sz="900" dirty="0">
                <a:latin typeface="Calibri" panose="020F0502020204030204" pitchFamily="34" charset="0"/>
                <a:cs typeface="Calibri" panose="020F0502020204030204" pitchFamily="34" charset="0"/>
              </a:rPr>
              <a:t>Applications that require pre and post processing translation. </a:t>
            </a:r>
          </a:p>
        </p:txBody>
      </p:sp>
      <p:sp>
        <p:nvSpPr>
          <p:cNvPr id="29" name="TextBox 28">
            <a:extLst>
              <a:ext uri="{FF2B5EF4-FFF2-40B4-BE49-F238E27FC236}">
                <a16:creationId xmlns:a16="http://schemas.microsoft.com/office/drawing/2014/main" id="{85B033AF-F075-42BA-AD6C-ED4A5CDEDCAD}"/>
              </a:ext>
            </a:extLst>
          </p:cNvPr>
          <p:cNvSpPr txBox="1"/>
          <p:nvPr/>
        </p:nvSpPr>
        <p:spPr>
          <a:xfrm>
            <a:off x="148896" y="3880002"/>
            <a:ext cx="2393506"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Watson Natural Language Classifier </a:t>
            </a:r>
          </a:p>
        </p:txBody>
      </p:sp>
      <p:sp>
        <p:nvSpPr>
          <p:cNvPr id="31" name="TextBox 30">
            <a:extLst>
              <a:ext uri="{FF2B5EF4-FFF2-40B4-BE49-F238E27FC236}">
                <a16:creationId xmlns:a16="http://schemas.microsoft.com/office/drawing/2014/main" id="{74E80826-ED2B-4E98-886E-299A484D05F2}"/>
              </a:ext>
            </a:extLst>
          </p:cNvPr>
          <p:cNvSpPr txBox="1"/>
          <p:nvPr/>
        </p:nvSpPr>
        <p:spPr>
          <a:xfrm>
            <a:off x="2800912" y="3866516"/>
            <a:ext cx="2571413" cy="1061829"/>
          </a:xfrm>
          <a:prstGeom prst="rect">
            <a:avLst/>
          </a:prstGeom>
          <a:noFill/>
        </p:spPr>
        <p:txBody>
          <a:bodyPr wrap="square" rtlCol="0">
            <a:spAutoFit/>
          </a:bodyPr>
          <a:lstStyle/>
          <a:p>
            <a:pPr marL="285750" indent="-285750">
              <a:buFont typeface="Arial" panose="020B0604020202020204" pitchFamily="34" charset="0"/>
              <a:buChar char="•"/>
            </a:pPr>
            <a:r>
              <a:rPr lang="en-CA" sz="900" dirty="0"/>
              <a:t>Categorize text to automate workflows, extract insights, and improve search and discovery</a:t>
            </a:r>
          </a:p>
          <a:p>
            <a:pPr marL="285750" indent="-285750">
              <a:buFont typeface="Arial" panose="020B0604020202020204" pitchFamily="34" charset="0"/>
              <a:buChar char="•"/>
            </a:pPr>
            <a:r>
              <a:rPr lang="en-CA" sz="900" dirty="0"/>
              <a:t>Update training data based on classification results</a:t>
            </a:r>
          </a:p>
          <a:p>
            <a:pPr marL="285750" indent="-285750">
              <a:buFont typeface="Arial" panose="020B0604020202020204" pitchFamily="34" charset="0"/>
              <a:buChar char="•"/>
            </a:pPr>
            <a:r>
              <a:rPr lang="en-CA" sz="900" dirty="0"/>
              <a:t>Build, Train, and Manage Classifiers via tooling or an API</a:t>
            </a:r>
          </a:p>
        </p:txBody>
      </p:sp>
      <p:sp>
        <p:nvSpPr>
          <p:cNvPr id="32" name="TextBox 31">
            <a:extLst>
              <a:ext uri="{FF2B5EF4-FFF2-40B4-BE49-F238E27FC236}">
                <a16:creationId xmlns:a16="http://schemas.microsoft.com/office/drawing/2014/main" id="{D82741B7-7C75-404D-B464-1F7F12562569}"/>
              </a:ext>
            </a:extLst>
          </p:cNvPr>
          <p:cNvSpPr txBox="1"/>
          <p:nvPr/>
        </p:nvSpPr>
        <p:spPr>
          <a:xfrm>
            <a:off x="6273695" y="3932354"/>
            <a:ext cx="2215614" cy="784830"/>
          </a:xfrm>
          <a:prstGeom prst="rect">
            <a:avLst/>
          </a:prstGeom>
          <a:noFill/>
        </p:spPr>
        <p:txBody>
          <a:bodyPr wrap="square" rtlCol="0">
            <a:spAutoFit/>
          </a:bodyPr>
          <a:lstStyle/>
          <a:p>
            <a:pPr marL="285750" indent="-285750">
              <a:buFont typeface="Arial" panose="020B0604020202020204" pitchFamily="34" charset="0"/>
              <a:buChar char="•"/>
            </a:pPr>
            <a:r>
              <a:rPr lang="en-US" sz="900" dirty="0">
                <a:latin typeface="Calibri" panose="020F0502020204030204" pitchFamily="34" charset="0"/>
                <a:cs typeface="Calibri" panose="020F0502020204030204" pitchFamily="34" charset="0"/>
              </a:rPr>
              <a:t>Identify next best actions. </a:t>
            </a:r>
          </a:p>
          <a:p>
            <a:pPr marL="285750" indent="-285750">
              <a:buFont typeface="Arial" panose="020B0604020202020204" pitchFamily="34" charset="0"/>
              <a:buChar char="•"/>
            </a:pPr>
            <a:r>
              <a:rPr lang="en-US" sz="900" dirty="0">
                <a:latin typeface="Calibri" panose="020F0502020204030204" pitchFamily="34" charset="0"/>
                <a:cs typeface="Calibri" panose="020F0502020204030204" pitchFamily="34" charset="0"/>
              </a:rPr>
              <a:t>Create independent variables for machine learning models. </a:t>
            </a:r>
          </a:p>
          <a:p>
            <a:pPr marL="285750" indent="-285750">
              <a:buFont typeface="Arial" panose="020B0604020202020204" pitchFamily="34" charset="0"/>
              <a:buChar char="•"/>
            </a:pPr>
            <a:r>
              <a:rPr lang="en-US" sz="900" dirty="0">
                <a:latin typeface="Calibri" panose="020F0502020204030204" pitchFamily="34" charset="0"/>
                <a:cs typeface="Calibri" panose="020F0502020204030204" pitchFamily="34" charset="0"/>
              </a:rPr>
              <a:t>Organize data and documents of your corpus.</a:t>
            </a:r>
          </a:p>
        </p:txBody>
      </p:sp>
    </p:spTree>
    <p:extLst>
      <p:ext uri="{BB962C8B-B14F-4D97-AF65-F5344CB8AC3E}">
        <p14:creationId xmlns:p14="http://schemas.microsoft.com/office/powerpoint/2010/main" val="1352814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31</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5" name="Text Placeholder 4">
            <a:extLst>
              <a:ext uri="{FF2B5EF4-FFF2-40B4-BE49-F238E27FC236}">
                <a16:creationId xmlns:a16="http://schemas.microsoft.com/office/drawing/2014/main" id="{DF63ABA0-C109-7841-95D4-D6FE920116C8}"/>
              </a:ext>
            </a:extLst>
          </p:cNvPr>
          <p:cNvSpPr>
            <a:spLocks noGrp="1"/>
          </p:cNvSpPr>
          <p:nvPr>
            <p:ph type="body" sz="quarter" idx="12"/>
          </p:nvPr>
        </p:nvSpPr>
        <p:spPr>
          <a:xfrm>
            <a:off x="165846" y="1112550"/>
            <a:ext cx="4177553" cy="2960196"/>
          </a:xfrm>
        </p:spPr>
        <p:txBody>
          <a:bodyPr/>
          <a:lstStyle/>
          <a:p>
            <a:r>
              <a:rPr lang="en-CA" dirty="0"/>
              <a:t>83 off-the-shelf software solutions in text analytics </a:t>
            </a:r>
          </a:p>
          <a:p>
            <a:endParaRPr lang="en-US" dirty="0"/>
          </a:p>
        </p:txBody>
      </p:sp>
      <p:sp>
        <p:nvSpPr>
          <p:cNvPr id="6" name="Text Placeholder 5">
            <a:extLst>
              <a:ext uri="{FF2B5EF4-FFF2-40B4-BE49-F238E27FC236}">
                <a16:creationId xmlns:a16="http://schemas.microsoft.com/office/drawing/2014/main" id="{2C1C2D6E-1C5D-404A-A906-A6D9F998608C}"/>
              </a:ext>
            </a:extLst>
          </p:cNvPr>
          <p:cNvSpPr>
            <a:spLocks noGrp="1"/>
          </p:cNvSpPr>
          <p:nvPr>
            <p:ph type="body" sz="quarter" idx="13"/>
          </p:nvPr>
        </p:nvSpPr>
        <p:spPr>
          <a:xfrm>
            <a:off x="165847" y="4167206"/>
            <a:ext cx="4114800" cy="564814"/>
          </a:xfrm>
        </p:spPr>
        <p:txBody>
          <a:bodyPr/>
          <a:lstStyle/>
          <a:p>
            <a:r>
              <a:rPr lang="en-CA" sz="900" i="1" dirty="0"/>
              <a:t>xx</a:t>
            </a:r>
          </a:p>
          <a:p>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5302624"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Competitive – Independent Research </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sp>
        <p:nvSpPr>
          <p:cNvPr id="2" name="Rectangle 2">
            <a:extLst>
              <a:ext uri="{FF2B5EF4-FFF2-40B4-BE49-F238E27FC236}">
                <a16:creationId xmlns:a16="http://schemas.microsoft.com/office/drawing/2014/main" id="{B9402D7E-5B0A-8141-B584-72E01D6DBDA6}"/>
              </a:ext>
            </a:extLst>
          </p:cNvPr>
          <p:cNvSpPr>
            <a:spLocks noChangeArrowheads="1"/>
          </p:cNvSpPr>
          <p:nvPr/>
        </p:nvSpPr>
        <p:spPr bwMode="auto">
          <a:xfrm flipV="1">
            <a:off x="973122" y="858520"/>
            <a:ext cx="73306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3" name="Picture 3" descr="A screenshot of a cell phone&#10;&#10;Description automatically generated">
            <a:extLst>
              <a:ext uri="{FF2B5EF4-FFF2-40B4-BE49-F238E27FC236}">
                <a16:creationId xmlns:a16="http://schemas.microsoft.com/office/drawing/2014/main" id="{3E597A51-E7EE-3947-BEF0-FC98C7537A7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0" y="1382260"/>
            <a:ext cx="5033464" cy="32803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B5768003-0EC8-E047-9F79-131BF7EE7E70}"/>
              </a:ext>
            </a:extLst>
          </p:cNvPr>
          <p:cNvSpPr>
            <a:spLocks noChangeArrowheads="1"/>
          </p:cNvSpPr>
          <p:nvPr/>
        </p:nvSpPr>
        <p:spPr bwMode="auto">
          <a:xfrm flipV="1">
            <a:off x="5234408" y="-185261"/>
            <a:ext cx="72274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5" name="Picture 4" descr="A screenshot of a cell phone&#10;&#10;Description automatically generated">
            <a:extLst>
              <a:ext uri="{FF2B5EF4-FFF2-40B4-BE49-F238E27FC236}">
                <a16:creationId xmlns:a16="http://schemas.microsoft.com/office/drawing/2014/main" id="{1CBC5808-4F62-2742-9264-B61420F5210F}"/>
              </a:ext>
            </a:extLst>
          </p:cNvPr>
          <p:cNvPicPr>
            <a:picLocks noChangeAspect="1" noChangeArrowheads="1"/>
          </p:cNvPicPr>
          <p:nvPr/>
        </p:nvPicPr>
        <p:blipFill>
          <a:blip r:embed="rId5" r:link="rId7">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33859" y="1382260"/>
            <a:ext cx="4110141" cy="156325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C23E368-25B3-8547-A148-4B067FC6257F}"/>
              </a:ext>
            </a:extLst>
          </p:cNvPr>
          <p:cNvSpPr/>
          <p:nvPr/>
        </p:nvSpPr>
        <p:spPr>
          <a:xfrm>
            <a:off x="5077729" y="2961875"/>
            <a:ext cx="4022400" cy="461665"/>
          </a:xfrm>
          <a:prstGeom prst="rect">
            <a:avLst/>
          </a:prstGeom>
        </p:spPr>
        <p:txBody>
          <a:bodyPr wrap="square">
            <a:spAutoFit/>
          </a:bodyPr>
          <a:lstStyle/>
          <a:p>
            <a:pPr>
              <a:spcAft>
                <a:spcPts val="0"/>
              </a:spcAft>
            </a:pPr>
            <a:r>
              <a:rPr lang="en-US" sz="1200" i="1" dirty="0">
                <a:solidFill>
                  <a:schemeClr val="accent6"/>
                </a:solidFill>
                <a:latin typeface="IBM Plex Sans" panose="020B0503050203000203" pitchFamily="34" charset="0"/>
                <a:ea typeface="Times New Roman" panose="02020603050405020304" pitchFamily="18" charset="0"/>
              </a:rPr>
              <a:t>Top 10 text analytics software solutions ranked by aggregate critic and user review scores (</a:t>
            </a:r>
            <a:r>
              <a:rPr lang="en-US" sz="1200" i="1" dirty="0" err="1">
                <a:solidFill>
                  <a:schemeClr val="accent6"/>
                </a:solidFill>
                <a:latin typeface="IBM Plex Sans" panose="020B0503050203000203" pitchFamily="34" charset="0"/>
                <a:ea typeface="Times New Roman" panose="02020603050405020304" pitchFamily="18" charset="0"/>
              </a:rPr>
              <a:t>Imanuel</a:t>
            </a:r>
            <a:r>
              <a:rPr lang="en-US" sz="1200" i="1" dirty="0">
                <a:solidFill>
                  <a:schemeClr val="accent6"/>
                </a:solidFill>
                <a:latin typeface="IBM Plex Sans" panose="020B0503050203000203" pitchFamily="34" charset="0"/>
                <a:ea typeface="Times New Roman" panose="02020603050405020304" pitchFamily="18" charset="0"/>
              </a:rPr>
              <a:t>, 2019)</a:t>
            </a:r>
            <a:endParaRPr lang="en-CA" sz="1200" i="1" dirty="0">
              <a:solidFill>
                <a:schemeClr val="accent6"/>
              </a:solidFill>
              <a:effectLst/>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A4B0A68E-826F-3749-97C6-A12FBA296E26}"/>
              </a:ext>
            </a:extLst>
          </p:cNvPr>
          <p:cNvSpPr/>
          <p:nvPr/>
        </p:nvSpPr>
        <p:spPr>
          <a:xfrm>
            <a:off x="4243682" y="4717237"/>
            <a:ext cx="702436" cy="276999"/>
          </a:xfrm>
          <a:prstGeom prst="rect">
            <a:avLst/>
          </a:prstGeom>
        </p:spPr>
        <p:txBody>
          <a:bodyPr wrap="none">
            <a:spAutoFit/>
          </a:bodyPr>
          <a:lstStyle/>
          <a:p>
            <a:r>
              <a:rPr lang="en-US" sz="1200" i="1" dirty="0">
                <a:latin typeface="IBM Plex Sans" panose="020B0503050203000203" pitchFamily="34" charset="0"/>
                <a:ea typeface="Times New Roman" panose="02020603050405020304" pitchFamily="18" charset="0"/>
                <a:cs typeface="Times New Roman" panose="02020603050405020304" pitchFamily="18" charset="0"/>
              </a:rPr>
              <a:t>(Miner</a:t>
            </a:r>
            <a:r>
              <a:rPr lang="en-CA" sz="1200" i="1" dirty="0"/>
              <a:t> )</a:t>
            </a:r>
            <a:endParaRPr lang="en-US" sz="1200" i="1" dirty="0"/>
          </a:p>
        </p:txBody>
      </p:sp>
    </p:spTree>
    <p:extLst>
      <p:ext uri="{BB962C8B-B14F-4D97-AF65-F5344CB8AC3E}">
        <p14:creationId xmlns:p14="http://schemas.microsoft.com/office/powerpoint/2010/main" val="1472497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32</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5" name="Text Placeholder 4">
            <a:extLst>
              <a:ext uri="{FF2B5EF4-FFF2-40B4-BE49-F238E27FC236}">
                <a16:creationId xmlns:a16="http://schemas.microsoft.com/office/drawing/2014/main" id="{DF63ABA0-C109-7841-95D4-D6FE920116C8}"/>
              </a:ext>
            </a:extLst>
          </p:cNvPr>
          <p:cNvSpPr>
            <a:spLocks noGrp="1"/>
          </p:cNvSpPr>
          <p:nvPr>
            <p:ph type="body" sz="quarter" idx="12"/>
          </p:nvPr>
        </p:nvSpPr>
        <p:spPr>
          <a:xfrm>
            <a:off x="165847" y="1112550"/>
            <a:ext cx="4114800" cy="2843739"/>
          </a:xfrm>
        </p:spPr>
        <p:txBody>
          <a:bodyPr/>
          <a:lstStyle/>
          <a:p>
            <a:r>
              <a:rPr lang="en-CA" b="1" dirty="0"/>
              <a:t>Customer Facing </a:t>
            </a:r>
          </a:p>
          <a:p>
            <a:endParaRPr lang="en-CA" dirty="0"/>
          </a:p>
          <a:p>
            <a:r>
              <a:rPr lang="en-CA" dirty="0"/>
              <a:t>Voice of the Customer </a:t>
            </a:r>
          </a:p>
          <a:p>
            <a:r>
              <a:rPr lang="en-CA" dirty="0"/>
              <a:t>Competitive Intelligence (CI)</a:t>
            </a:r>
          </a:p>
          <a:p>
            <a:r>
              <a:rPr lang="en-CA" dirty="0"/>
              <a:t>Social Intelligence </a:t>
            </a:r>
          </a:p>
          <a:p>
            <a:r>
              <a:rPr lang="en-CA" dirty="0"/>
              <a:t>Brand Management</a:t>
            </a:r>
          </a:p>
          <a:p>
            <a:endParaRPr lang="en-CA" b="1" dirty="0"/>
          </a:p>
          <a:p>
            <a:r>
              <a:rPr lang="en-CA" b="1" dirty="0"/>
              <a:t>Back Office &amp; Other</a:t>
            </a:r>
          </a:p>
          <a:p>
            <a:endParaRPr lang="en-CA" dirty="0"/>
          </a:p>
          <a:p>
            <a:r>
              <a:rPr lang="en-CA" dirty="0"/>
              <a:t>Analytics on Internal Documents</a:t>
            </a:r>
            <a:r>
              <a:rPr lang="en-CA" b="1" dirty="0"/>
              <a:t> </a:t>
            </a:r>
            <a:endParaRPr lang="en-CA" dirty="0"/>
          </a:p>
          <a:p>
            <a:r>
              <a:rPr lang="en-CA" dirty="0"/>
              <a:t>eDiscovery </a:t>
            </a:r>
            <a:r>
              <a:rPr lang="en-CA" b="1" dirty="0"/>
              <a:t>-</a:t>
            </a:r>
            <a:r>
              <a:rPr lang="en-CA" dirty="0"/>
              <a:t> identify, collect &amp; produce electronically stored information for legal reasons</a:t>
            </a:r>
          </a:p>
          <a:p>
            <a:r>
              <a:rPr lang="en-CA" dirty="0"/>
              <a:t>Cognitive Search</a:t>
            </a:r>
          </a:p>
          <a:p>
            <a:endParaRPr lang="en-US" dirty="0"/>
          </a:p>
        </p:txBody>
      </p:sp>
      <p:sp>
        <p:nvSpPr>
          <p:cNvPr id="6" name="Text Placeholder 5">
            <a:extLst>
              <a:ext uri="{FF2B5EF4-FFF2-40B4-BE49-F238E27FC236}">
                <a16:creationId xmlns:a16="http://schemas.microsoft.com/office/drawing/2014/main" id="{2C1C2D6E-1C5D-404A-A906-A6D9F998608C}"/>
              </a:ext>
            </a:extLst>
          </p:cNvPr>
          <p:cNvSpPr>
            <a:spLocks noGrp="1"/>
          </p:cNvSpPr>
          <p:nvPr>
            <p:ph type="body" sz="quarter" idx="13"/>
          </p:nvPr>
        </p:nvSpPr>
        <p:spPr>
          <a:xfrm>
            <a:off x="165847" y="4167206"/>
            <a:ext cx="4114800" cy="564814"/>
          </a:xfrm>
        </p:spPr>
        <p:txBody>
          <a:bodyPr/>
          <a:lstStyle/>
          <a:p>
            <a:r>
              <a:rPr lang="en-CA" sz="900" i="1" dirty="0"/>
              <a:t>Support generally required for frequent short text/documents , linguistic</a:t>
            </a:r>
          </a:p>
          <a:p>
            <a:r>
              <a:rPr lang="en-CA" sz="900" i="1" dirty="0"/>
              <a:t>rules , spelling correction and long complex documents (CI)</a:t>
            </a:r>
          </a:p>
          <a:p>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Use Cases &amp; Applications</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pic>
        <p:nvPicPr>
          <p:cNvPr id="2050" name="Picture 2" descr="Text Mining">
            <a:extLst>
              <a:ext uri="{FF2B5EF4-FFF2-40B4-BE49-F238E27FC236}">
                <a16:creationId xmlns:a16="http://schemas.microsoft.com/office/drawing/2014/main" id="{1D9D19A8-290E-AE49-8880-8D7EA702F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558" y="1284633"/>
            <a:ext cx="4572442" cy="25742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BDA1439-D18C-6542-8D12-675AE7FAFDB4}"/>
              </a:ext>
            </a:extLst>
          </p:cNvPr>
          <p:cNvSpPr/>
          <p:nvPr/>
        </p:nvSpPr>
        <p:spPr>
          <a:xfrm>
            <a:off x="4863355" y="4145683"/>
            <a:ext cx="4052045" cy="607859"/>
          </a:xfrm>
          <a:prstGeom prst="rect">
            <a:avLst/>
          </a:prstGeom>
        </p:spPr>
        <p:txBody>
          <a:bodyPr wrap="square">
            <a:spAutoFit/>
          </a:bodyPr>
          <a:lstStyle/>
          <a:p>
            <a:r>
              <a:rPr lang="en-US" sz="1000" i="1" dirty="0"/>
              <a:t>Many of our Watson Business solutions are tailored to address use cases mentioned here</a:t>
            </a:r>
          </a:p>
          <a:p>
            <a:endParaRPr lang="en-US" dirty="0"/>
          </a:p>
        </p:txBody>
      </p:sp>
    </p:spTree>
    <p:extLst>
      <p:ext uri="{BB962C8B-B14F-4D97-AF65-F5344CB8AC3E}">
        <p14:creationId xmlns:p14="http://schemas.microsoft.com/office/powerpoint/2010/main" val="911607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9000">
              <a:schemeClr val="accent2">
                <a:lumMod val="50000"/>
              </a:schemeClr>
            </a:gs>
          </a:gsLst>
          <a:lin ang="2700000" scaled="1"/>
        </a:gra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de-DE"/>
              <a:t>IBM Cloud / Fast Start 2020 / © 2018 IBM Corporation</a:t>
            </a:r>
            <a:endParaRPr lang="en-US"/>
          </a:p>
        </p:txBody>
      </p:sp>
      <p:sp>
        <p:nvSpPr>
          <p:cNvPr id="2" name="Slide Number Placeholder 1"/>
          <p:cNvSpPr>
            <a:spLocks noGrp="1"/>
          </p:cNvSpPr>
          <p:nvPr>
            <p:ph type="sldNum" sz="quarter" idx="11"/>
          </p:nvPr>
        </p:nvSpPr>
        <p:spPr/>
        <p:txBody>
          <a:bodyPr/>
          <a:lstStyle/>
          <a:p>
            <a:fld id="{D0BE6F14-FF48-0F4F-A8AA-2E3F25371E4A}" type="slidenum">
              <a:rPr lang="en-US" smtClean="0"/>
              <a:pPr/>
              <a:t>33</a:t>
            </a:fld>
            <a:endParaRPr lang="en-US"/>
          </a:p>
        </p:txBody>
      </p:sp>
      <p:sp>
        <p:nvSpPr>
          <p:cNvPr id="4" name="Title 3"/>
          <p:cNvSpPr>
            <a:spLocks noGrp="1"/>
          </p:cNvSpPr>
          <p:nvPr>
            <p:ph type="title"/>
          </p:nvPr>
        </p:nvSpPr>
        <p:spPr/>
        <p:txBody>
          <a:bodyPr/>
          <a:lstStyle/>
          <a:p>
            <a:r>
              <a:rPr lang="en-US" dirty="0"/>
              <a:t>Text Analytics</a:t>
            </a:r>
            <a:br>
              <a:rPr lang="en-US" dirty="0"/>
            </a:br>
            <a:r>
              <a:rPr lang="en-US" dirty="0">
                <a:solidFill>
                  <a:schemeClr val="accent2"/>
                </a:solidFill>
              </a:rPr>
              <a:t>Labs</a:t>
            </a:r>
          </a:p>
        </p:txBody>
      </p:sp>
    </p:spTree>
    <p:extLst>
      <p:ext uri="{BB962C8B-B14F-4D97-AF65-F5344CB8AC3E}">
        <p14:creationId xmlns:p14="http://schemas.microsoft.com/office/powerpoint/2010/main" val="2130281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3B0BA-C95E-4091-BC67-C873721A818E}"/>
              </a:ext>
            </a:extLst>
          </p:cNvPr>
          <p:cNvSpPr>
            <a:spLocks noGrp="1"/>
          </p:cNvSpPr>
          <p:nvPr>
            <p:ph type="sldNum" sz="quarter" idx="10"/>
          </p:nvPr>
        </p:nvSpPr>
        <p:spPr/>
        <p:txBody>
          <a:bodyPr/>
          <a:lstStyle/>
          <a:p>
            <a:fld id="{3FD999D4-B456-9943-89B7-30D56181CE18}" type="slidenum">
              <a:rPr lang="en-US" smtClean="0"/>
              <a:t>34</a:t>
            </a:fld>
            <a:endParaRPr lang="en-US"/>
          </a:p>
        </p:txBody>
      </p:sp>
      <p:sp>
        <p:nvSpPr>
          <p:cNvPr id="3" name="Footer Placeholder 2">
            <a:extLst>
              <a:ext uri="{FF2B5EF4-FFF2-40B4-BE49-F238E27FC236}">
                <a16:creationId xmlns:a16="http://schemas.microsoft.com/office/drawing/2014/main" id="{74A1C8AE-B684-4900-A130-486F18ED90C1}"/>
              </a:ext>
            </a:extLst>
          </p:cNvPr>
          <p:cNvSpPr>
            <a:spLocks noGrp="1"/>
          </p:cNvSpPr>
          <p:nvPr>
            <p:ph type="ftr" sz="quarter" idx="11"/>
          </p:nvPr>
        </p:nvSpPr>
        <p:spPr/>
        <p:txBody>
          <a:bodyPr/>
          <a:lstStyle/>
          <a:p>
            <a:r>
              <a:rPr lang="en-US"/>
              <a:t>IBM Cloud / Fast Start 2020 / © 2018 IBM Corporation</a:t>
            </a:r>
          </a:p>
        </p:txBody>
      </p:sp>
      <p:sp>
        <p:nvSpPr>
          <p:cNvPr id="4" name="TextBox 3">
            <a:extLst>
              <a:ext uri="{FF2B5EF4-FFF2-40B4-BE49-F238E27FC236}">
                <a16:creationId xmlns:a16="http://schemas.microsoft.com/office/drawing/2014/main" id="{B1B5CBBE-6537-4C6F-ADE5-D24D33FC71AD}"/>
              </a:ext>
            </a:extLst>
          </p:cNvPr>
          <p:cNvSpPr txBox="1"/>
          <p:nvPr/>
        </p:nvSpPr>
        <p:spPr>
          <a:xfrm>
            <a:off x="724989" y="1267098"/>
            <a:ext cx="7592143" cy="830997"/>
          </a:xfrm>
          <a:prstGeom prst="rect">
            <a:avLst/>
          </a:prstGeom>
          <a:noFill/>
        </p:spPr>
        <p:txBody>
          <a:bodyPr wrap="none" rtlCol="0">
            <a:spAutoFit/>
          </a:bodyPr>
          <a:lstStyle/>
          <a:p>
            <a:r>
              <a:rPr lang="en-GB" sz="4800" dirty="0"/>
              <a:t>https://ibm.biz/fs20skytap</a:t>
            </a:r>
          </a:p>
        </p:txBody>
      </p:sp>
    </p:spTree>
    <p:extLst>
      <p:ext uri="{BB962C8B-B14F-4D97-AF65-F5344CB8AC3E}">
        <p14:creationId xmlns:p14="http://schemas.microsoft.com/office/powerpoint/2010/main" val="1177115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228599" y="177800"/>
            <a:ext cx="5838245" cy="2308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Please give us your feedback – </a:t>
            </a:r>
            <a:b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b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Access the survey link at the bottom of the </a:t>
            </a: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session details in the mobile app.</a:t>
            </a: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endPar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endParaRP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endPar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endParaRPr>
          </a:p>
          <a:p>
            <a:pPr lvl="0" hangingPunct="0">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Session ID: </a:t>
            </a:r>
            <a:r>
              <a:rPr lang="en-US" sz="2400" kern="0" dirty="0">
                <a:solidFill>
                  <a:srgbClr val="FFFFFF"/>
                </a:solidFill>
                <a:latin typeface="IBM Plex Sans Light"/>
                <a:sym typeface="IBM Plex Sans Light"/>
              </a:rPr>
              <a:t>EDA23T030BH</a:t>
            </a:r>
            <a:endPar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endParaRPr>
          </a:p>
        </p:txBody>
      </p:sp>
    </p:spTree>
    <p:extLst>
      <p:ext uri="{BB962C8B-B14F-4D97-AF65-F5344CB8AC3E}">
        <p14:creationId xmlns:p14="http://schemas.microsoft.com/office/powerpoint/2010/main" val="42022399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solidFill>
                  <a:srgbClr val="FFFFFF"/>
                </a:solidFill>
                <a:effectLst/>
                <a:uLnTx/>
                <a:uFillTx/>
                <a:latin typeface="IBM Plex Sans"/>
                <a:cs typeface="Arial" charset="0"/>
              </a:rPr>
              <a:t>IBM Cloud / Fast Start 2020 / © 2018 IBM Corporation</a:t>
            </a:r>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Tree>
    <p:extLst>
      <p:ext uri="{BB962C8B-B14F-4D97-AF65-F5344CB8AC3E}">
        <p14:creationId xmlns:p14="http://schemas.microsoft.com/office/powerpoint/2010/main" val="2080816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9000">
              <a:schemeClr val="accent2">
                <a:lumMod val="50000"/>
              </a:schemeClr>
            </a:gs>
          </a:gsLst>
          <a:lin ang="2700000" scaled="1"/>
        </a:gra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solidFill>
                  <a:srgbClr val="FFFFFF"/>
                </a:solidFill>
                <a:effectLst/>
                <a:uLnTx/>
                <a:uFillTx/>
                <a:latin typeface="IBM Plex Sans"/>
                <a:cs typeface="Arial" charset="0"/>
              </a:rPr>
              <a:t>IBM Cloud / Fast Start 2020 / © 2018 IBM Corporation</a:t>
            </a:r>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2" name="Slide Number Placeholder 1"/>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4" name="Title 3"/>
          <p:cNvSpPr>
            <a:spLocks noGrp="1"/>
          </p:cNvSpPr>
          <p:nvPr>
            <p:ph type="title"/>
          </p:nvPr>
        </p:nvSpPr>
        <p:spPr/>
        <p:txBody>
          <a:bodyPr/>
          <a:lstStyle/>
          <a:p>
            <a:r>
              <a:rPr lang="en-US" dirty="0"/>
              <a:t>Text Analytics</a:t>
            </a:r>
            <a:br>
              <a:rPr lang="en-US" dirty="0"/>
            </a:br>
            <a:r>
              <a:rPr lang="en-US" dirty="0">
                <a:solidFill>
                  <a:schemeClr val="accent2"/>
                </a:solidFill>
              </a:rPr>
              <a:t>Resources</a:t>
            </a:r>
          </a:p>
        </p:txBody>
      </p:sp>
    </p:spTree>
    <p:extLst>
      <p:ext uri="{BB962C8B-B14F-4D97-AF65-F5344CB8AC3E}">
        <p14:creationId xmlns:p14="http://schemas.microsoft.com/office/powerpoint/2010/main" val="2524495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38</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5" name="Text Placeholder 4"/>
          <p:cNvSpPr>
            <a:spLocks noGrp="1"/>
          </p:cNvSpPr>
          <p:nvPr>
            <p:ph type="body" sz="quarter" idx="13"/>
          </p:nvPr>
        </p:nvSpPr>
        <p:spPr>
          <a:xfrm>
            <a:off x="228599" y="257452"/>
            <a:ext cx="4114800" cy="300037"/>
          </a:xfrm>
        </p:spPr>
        <p:txBody>
          <a:bodyPr/>
          <a:lstStyle/>
          <a:p>
            <a:r>
              <a:rPr lang="en-US" sz="1800" dirty="0"/>
              <a:t>SPSS Demo/Lab (20 mins)</a:t>
            </a:r>
          </a:p>
        </p:txBody>
      </p:sp>
      <p:sp>
        <p:nvSpPr>
          <p:cNvPr id="14" name="Text Placeholder 5">
            <a:extLst>
              <a:ext uri="{FF2B5EF4-FFF2-40B4-BE49-F238E27FC236}">
                <a16:creationId xmlns:a16="http://schemas.microsoft.com/office/drawing/2014/main" id="{FD4F8486-3269-DC48-BD14-CBC0C31179CD}"/>
              </a:ext>
            </a:extLst>
          </p:cNvPr>
          <p:cNvSpPr>
            <a:spLocks noGrp="1"/>
          </p:cNvSpPr>
          <p:nvPr>
            <p:ph type="body" sz="quarter" idx="14"/>
          </p:nvPr>
        </p:nvSpPr>
        <p:spPr>
          <a:xfrm>
            <a:off x="228600" y="1097280"/>
            <a:ext cx="4114800" cy="3488731"/>
          </a:xfrm>
        </p:spPr>
        <p:txBody>
          <a:bodyPr/>
          <a:lstStyle/>
          <a:p>
            <a:r>
              <a:rPr lang="en-US" b="1" dirty="0"/>
              <a:t>Lab Instructions</a:t>
            </a:r>
          </a:p>
          <a:p>
            <a:pPr marL="285750" indent="-285750">
              <a:buFont typeface="Arial" panose="020B0604020202020204" pitchFamily="34" charset="0"/>
              <a:buChar char="•"/>
            </a:pPr>
            <a:r>
              <a:rPr lang="en-US" dirty="0"/>
              <a:t>Download: </a:t>
            </a:r>
            <a:r>
              <a:rPr lang="en-US" dirty="0">
                <a:hlinkClick r:id="rId3"/>
              </a:rPr>
              <a:t>Link</a:t>
            </a:r>
            <a:r>
              <a:rPr lang="en-US" dirty="0"/>
              <a:t> </a:t>
            </a:r>
            <a:r>
              <a:rPr lang="en-US" sz="1200" i="1" dirty="0"/>
              <a:t>TextAnalyticsFastStartEnablement2020.zip</a:t>
            </a:r>
            <a:endParaRPr lang="en-US" sz="1200" dirty="0"/>
          </a:p>
        </p:txBody>
      </p:sp>
      <p:pic>
        <p:nvPicPr>
          <p:cNvPr id="9" name="Picture 8">
            <a:extLst>
              <a:ext uri="{FF2B5EF4-FFF2-40B4-BE49-F238E27FC236}">
                <a16:creationId xmlns:a16="http://schemas.microsoft.com/office/drawing/2014/main" id="{9C5F9682-C4A2-704F-A951-7E4A00282188}"/>
              </a:ext>
            </a:extLst>
          </p:cNvPr>
          <p:cNvPicPr>
            <a:picLocks noChangeAspect="1"/>
          </p:cNvPicPr>
          <p:nvPr/>
        </p:nvPicPr>
        <p:blipFill>
          <a:blip r:embed="rId4"/>
          <a:stretch>
            <a:fillRect/>
          </a:stretch>
        </p:blipFill>
        <p:spPr>
          <a:xfrm>
            <a:off x="4277966" y="8798"/>
            <a:ext cx="4866034" cy="2740959"/>
          </a:xfrm>
          <a:prstGeom prst="rect">
            <a:avLst/>
          </a:prstGeom>
        </p:spPr>
      </p:pic>
      <p:sp>
        <p:nvSpPr>
          <p:cNvPr id="10" name="Rectangle 9">
            <a:extLst>
              <a:ext uri="{FF2B5EF4-FFF2-40B4-BE49-F238E27FC236}">
                <a16:creationId xmlns:a16="http://schemas.microsoft.com/office/drawing/2014/main" id="{B8180013-0836-354D-ABB9-42257F1EA97E}"/>
              </a:ext>
            </a:extLst>
          </p:cNvPr>
          <p:cNvSpPr/>
          <p:nvPr/>
        </p:nvSpPr>
        <p:spPr>
          <a:xfrm>
            <a:off x="6222563" y="2990226"/>
            <a:ext cx="1042273" cy="300082"/>
          </a:xfrm>
          <a:prstGeom prst="rect">
            <a:avLst/>
          </a:prstGeom>
        </p:spPr>
        <p:txBody>
          <a:bodyPr wrap="none">
            <a:spAutoFit/>
          </a:bodyPr>
          <a:lstStyle/>
          <a:p>
            <a:r>
              <a:rPr lang="en-US" dirty="0">
                <a:hlinkClick r:id="rId5"/>
              </a:rPr>
              <a:t>Install Link</a:t>
            </a:r>
            <a:endParaRPr lang="en-US" dirty="0"/>
          </a:p>
        </p:txBody>
      </p:sp>
    </p:spTree>
    <p:extLst>
      <p:ext uri="{BB962C8B-B14F-4D97-AF65-F5344CB8AC3E}">
        <p14:creationId xmlns:p14="http://schemas.microsoft.com/office/powerpoint/2010/main" val="268488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39</a:t>
            </a:fld>
            <a:endParaRPr lang="en-US"/>
          </a:p>
        </p:txBody>
      </p:sp>
      <p:sp>
        <p:nvSpPr>
          <p:cNvPr id="4" name="Footer Placeholder 3"/>
          <p:cNvSpPr>
            <a:spLocks noGrp="1"/>
          </p:cNvSpPr>
          <p:nvPr>
            <p:ph type="ftr" sz="quarter" idx="11"/>
          </p:nvPr>
        </p:nvSpPr>
        <p:spPr/>
        <p:txBody>
          <a:bodyPr/>
          <a:lstStyle/>
          <a:p>
            <a:r>
              <a:rPr lang="de-DE"/>
              <a:t>IBM Cloud / Fast Start 2020 / © 2018 IBM Corporation</a:t>
            </a:r>
            <a:endParaRPr lang="en-US"/>
          </a:p>
        </p:txBody>
      </p:sp>
      <p:sp>
        <p:nvSpPr>
          <p:cNvPr id="5" name="Text Placeholder 4"/>
          <p:cNvSpPr>
            <a:spLocks noGrp="1"/>
          </p:cNvSpPr>
          <p:nvPr>
            <p:ph type="body" sz="quarter" idx="13"/>
          </p:nvPr>
        </p:nvSpPr>
        <p:spPr>
          <a:xfrm>
            <a:off x="228599" y="257452"/>
            <a:ext cx="4114800" cy="300037"/>
          </a:xfrm>
        </p:spPr>
        <p:txBody>
          <a:bodyPr/>
          <a:lstStyle/>
          <a:p>
            <a:r>
              <a:rPr lang="en-US" sz="1800" dirty="0"/>
              <a:t>NLTK Demo/Lab (20 mins)</a:t>
            </a:r>
          </a:p>
        </p:txBody>
      </p:sp>
      <p:sp>
        <p:nvSpPr>
          <p:cNvPr id="14" name="Text Placeholder 5">
            <a:extLst>
              <a:ext uri="{FF2B5EF4-FFF2-40B4-BE49-F238E27FC236}">
                <a16:creationId xmlns:a16="http://schemas.microsoft.com/office/drawing/2014/main" id="{FD4F8486-3269-DC48-BD14-CBC0C31179CD}"/>
              </a:ext>
            </a:extLst>
          </p:cNvPr>
          <p:cNvSpPr>
            <a:spLocks noGrp="1"/>
          </p:cNvSpPr>
          <p:nvPr>
            <p:ph type="body" sz="quarter" idx="14"/>
          </p:nvPr>
        </p:nvSpPr>
        <p:spPr>
          <a:xfrm>
            <a:off x="228600" y="1097280"/>
            <a:ext cx="4114800" cy="3488731"/>
          </a:xfrm>
        </p:spPr>
        <p:txBody>
          <a:bodyPr/>
          <a:lstStyle/>
          <a:p>
            <a:r>
              <a:rPr lang="en-US" b="1" dirty="0"/>
              <a:t>Lab Instructions</a:t>
            </a:r>
          </a:p>
          <a:p>
            <a:pPr marL="285750" indent="-285750">
              <a:buFont typeface="Arial" panose="020B0604020202020204" pitchFamily="34" charset="0"/>
              <a:buChar char="•"/>
            </a:pPr>
            <a:r>
              <a:rPr lang="en-US" dirty="0"/>
              <a:t>Download: </a:t>
            </a:r>
            <a:r>
              <a:rPr lang="en-US" dirty="0">
                <a:hlinkClick r:id="rId3"/>
              </a:rPr>
              <a:t>Link</a:t>
            </a:r>
            <a:r>
              <a:rPr lang="en-US" dirty="0"/>
              <a:t> </a:t>
            </a:r>
          </a:p>
          <a:p>
            <a:r>
              <a:rPr lang="en-US" sz="1200" i="1" dirty="0" err="1"/>
              <a:t>NLTK_Lab.zip</a:t>
            </a:r>
            <a:endParaRPr lang="en-US" sz="1200" i="1" dirty="0"/>
          </a:p>
          <a:p>
            <a:endParaRPr lang="en-US" dirty="0"/>
          </a:p>
        </p:txBody>
      </p:sp>
      <p:pic>
        <p:nvPicPr>
          <p:cNvPr id="9" name="Picture 8">
            <a:extLst>
              <a:ext uri="{FF2B5EF4-FFF2-40B4-BE49-F238E27FC236}">
                <a16:creationId xmlns:a16="http://schemas.microsoft.com/office/drawing/2014/main" id="{9C5F9682-C4A2-704F-A951-7E4A00282188}"/>
              </a:ext>
            </a:extLst>
          </p:cNvPr>
          <p:cNvPicPr>
            <a:picLocks noChangeAspect="1"/>
          </p:cNvPicPr>
          <p:nvPr/>
        </p:nvPicPr>
        <p:blipFill>
          <a:blip r:embed="rId4"/>
          <a:stretch>
            <a:fillRect/>
          </a:stretch>
        </p:blipFill>
        <p:spPr>
          <a:xfrm>
            <a:off x="4277966" y="8798"/>
            <a:ext cx="4866034" cy="2740959"/>
          </a:xfrm>
          <a:prstGeom prst="rect">
            <a:avLst/>
          </a:prstGeom>
        </p:spPr>
      </p:pic>
      <p:sp>
        <p:nvSpPr>
          <p:cNvPr id="10" name="Rectangle 9">
            <a:extLst>
              <a:ext uri="{FF2B5EF4-FFF2-40B4-BE49-F238E27FC236}">
                <a16:creationId xmlns:a16="http://schemas.microsoft.com/office/drawing/2014/main" id="{B8180013-0836-354D-ABB9-42257F1EA97E}"/>
              </a:ext>
            </a:extLst>
          </p:cNvPr>
          <p:cNvSpPr/>
          <p:nvPr/>
        </p:nvSpPr>
        <p:spPr>
          <a:xfrm>
            <a:off x="6222563" y="2990226"/>
            <a:ext cx="1042273" cy="300082"/>
          </a:xfrm>
          <a:prstGeom prst="rect">
            <a:avLst/>
          </a:prstGeom>
        </p:spPr>
        <p:txBody>
          <a:bodyPr wrap="none">
            <a:spAutoFit/>
          </a:bodyPr>
          <a:lstStyle/>
          <a:p>
            <a:r>
              <a:rPr lang="en-US" dirty="0">
                <a:hlinkClick r:id="rId5"/>
              </a:rPr>
              <a:t>Install Link</a:t>
            </a:r>
            <a:endParaRPr lang="en-US" dirty="0"/>
          </a:p>
        </p:txBody>
      </p:sp>
    </p:spTree>
    <p:extLst>
      <p:ext uri="{BB962C8B-B14F-4D97-AF65-F5344CB8AC3E}">
        <p14:creationId xmlns:p14="http://schemas.microsoft.com/office/powerpoint/2010/main" val="4044440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todays meeting:</a:t>
            </a:r>
          </a:p>
        </p:txBody>
      </p:sp>
      <p:sp>
        <p:nvSpPr>
          <p:cNvPr id="5" name="Text Placeholder 4"/>
          <p:cNvSpPr>
            <a:spLocks noGrp="1"/>
          </p:cNvSpPr>
          <p:nvPr>
            <p:ph type="body" sz="quarter" idx="12"/>
          </p:nvPr>
        </p:nvSpPr>
        <p:spPr>
          <a:xfrm>
            <a:off x="228599" y="1123950"/>
            <a:ext cx="4343398" cy="3584448"/>
          </a:xfrm>
        </p:spPr>
        <p:txBody>
          <a:bodyPr/>
          <a:lstStyle/>
          <a:p>
            <a:r>
              <a:rPr lang="en-US" sz="2000" dirty="0"/>
              <a:t>A highly abbreviated version of my SPSS Modeler Premium Workshop Class…    customers, partners, internal, university settings…      </a:t>
            </a:r>
          </a:p>
          <a:p>
            <a:endParaRPr lang="en-US" sz="2000" dirty="0"/>
          </a:p>
          <a:p>
            <a:r>
              <a:rPr lang="en-US" sz="2000" dirty="0"/>
              <a:t>Highly Recommended: Hands on Repetition…</a:t>
            </a:r>
          </a:p>
          <a:p>
            <a:endParaRPr lang="en-US" sz="2000" dirty="0"/>
          </a:p>
          <a:p>
            <a:r>
              <a:rPr lang="en-US" sz="2000" dirty="0"/>
              <a:t>Learn the fundamentals of using SPSS Modeler Premium Text Analytics and apply the base knowledge to CPD.   </a:t>
            </a:r>
            <a:endParaRPr lang="en-US" sz="2000" dirty="0">
              <a:solidFill>
                <a:srgbClr val="FFFFFF"/>
              </a:solidFill>
            </a:endParaRPr>
          </a:p>
          <a:p>
            <a:pPr lvl="0"/>
            <a:endParaRPr lang="en-US" dirty="0">
              <a:solidFill>
                <a:srgbClr val="FFFFFF"/>
              </a:solidFill>
            </a:endParaRPr>
          </a:p>
          <a:p>
            <a:endParaRPr lang="en-US" dirty="0"/>
          </a:p>
        </p:txBody>
      </p:sp>
      <p:pic>
        <p:nvPicPr>
          <p:cNvPr id="7" name="Picture 6" descr="Text&#10;&#10;Description automatically generated">
            <a:extLst>
              <a:ext uri="{FF2B5EF4-FFF2-40B4-BE49-F238E27FC236}">
                <a16:creationId xmlns:a16="http://schemas.microsoft.com/office/drawing/2014/main" id="{FAC2638E-1317-4538-BF58-50116CFF3D01}"/>
              </a:ext>
            </a:extLst>
          </p:cNvPr>
          <p:cNvPicPr>
            <a:picLocks noChangeAspect="1"/>
          </p:cNvPicPr>
          <p:nvPr/>
        </p:nvPicPr>
        <p:blipFill>
          <a:blip r:embed="rId3"/>
          <a:stretch>
            <a:fillRect/>
          </a:stretch>
        </p:blipFill>
        <p:spPr>
          <a:xfrm>
            <a:off x="4800602" y="0"/>
            <a:ext cx="4343398" cy="2895599"/>
          </a:xfrm>
          <a:prstGeom prst="rect">
            <a:avLst/>
          </a:prstGeom>
        </p:spPr>
      </p:pic>
    </p:spTree>
    <p:extLst>
      <p:ext uri="{BB962C8B-B14F-4D97-AF65-F5344CB8AC3E}">
        <p14:creationId xmlns:p14="http://schemas.microsoft.com/office/powerpoint/2010/main" val="1212361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5302624"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a:cs typeface="Arial" charset="0"/>
              </a:rPr>
              <a:t>Competitive – IBM Research </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tab pos="3940175" algn="dec"/>
              </a:tabLst>
              <a:defRPr/>
            </a:pPr>
            <a:r>
              <a:rPr kumimoji="0" lang="en-US" sz="1100" b="0" i="0" u="none" strike="noStrike" kern="1200" cap="none" spc="0" normalizeH="0" baseline="0" noProof="0" dirty="0">
                <a:ln>
                  <a:noFill/>
                </a:ln>
                <a:solidFill>
                  <a:srgbClr val="000000"/>
                </a:solidFill>
                <a:effectLst/>
                <a:uLnTx/>
                <a:uFillTx/>
                <a:latin typeface="IBM Plex Sans"/>
                <a:cs typeface="Arial" charset="0"/>
              </a:rPr>
              <a:t>Introduction to Text Analytics</a:t>
            </a:r>
          </a:p>
          <a:p>
            <a:pPr marL="0" marR="0" lvl="0" indent="0" algn="l" defTabSz="457200" rtl="0" eaLnBrk="1" fontAlgn="auto" latinLnBrk="0" hangingPunct="1">
              <a:lnSpc>
                <a:spcPct val="100000"/>
              </a:lnSpc>
              <a:spcBef>
                <a:spcPts val="0"/>
              </a:spcBef>
              <a:spcAft>
                <a:spcPts val="0"/>
              </a:spcAft>
              <a:buClrTx/>
              <a:buSzTx/>
              <a:buFont typeface="Arial"/>
              <a:buNone/>
              <a:tabLst>
                <a:tab pos="3940175" algn="dec"/>
              </a:tabLst>
              <a:defRPr/>
            </a:pPr>
            <a:endParaRPr kumimoji="0" lang="en-US" sz="1400" b="0" i="0" u="none" strike="noStrike" kern="1200" cap="none" spc="0" normalizeH="0" baseline="0" noProof="0" dirty="0">
              <a:ln>
                <a:noFill/>
              </a:ln>
              <a:solidFill>
                <a:srgbClr val="000000"/>
              </a:solidFill>
              <a:effectLst/>
              <a:uLnTx/>
              <a:uFillTx/>
              <a:latin typeface="IBM Plex Sans"/>
              <a:cs typeface="Arial" charset="0"/>
            </a:endParaRPr>
          </a:p>
        </p:txBody>
      </p:sp>
      <p:sp>
        <p:nvSpPr>
          <p:cNvPr id="2" name="Rectangle 2">
            <a:extLst>
              <a:ext uri="{FF2B5EF4-FFF2-40B4-BE49-F238E27FC236}">
                <a16:creationId xmlns:a16="http://schemas.microsoft.com/office/drawing/2014/main" id="{B9402D7E-5B0A-8141-B584-72E01D6DBDA6}"/>
              </a:ext>
            </a:extLst>
          </p:cNvPr>
          <p:cNvSpPr>
            <a:spLocks noChangeArrowheads="1"/>
          </p:cNvSpPr>
          <p:nvPr/>
        </p:nvSpPr>
        <p:spPr bwMode="auto">
          <a:xfrm flipV="1">
            <a:off x="973122" y="858520"/>
            <a:ext cx="73306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 name="Rectangle 4">
            <a:extLst>
              <a:ext uri="{FF2B5EF4-FFF2-40B4-BE49-F238E27FC236}">
                <a16:creationId xmlns:a16="http://schemas.microsoft.com/office/drawing/2014/main" id="{B5768003-0EC8-E047-9F79-131BF7EE7E70}"/>
              </a:ext>
            </a:extLst>
          </p:cNvPr>
          <p:cNvSpPr>
            <a:spLocks noChangeArrowheads="1"/>
          </p:cNvSpPr>
          <p:nvPr/>
        </p:nvSpPr>
        <p:spPr bwMode="auto">
          <a:xfrm flipV="1">
            <a:off x="5234408" y="-185261"/>
            <a:ext cx="72274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pic>
        <p:nvPicPr>
          <p:cNvPr id="18" name="Picture 17">
            <a:extLst>
              <a:ext uri="{FF2B5EF4-FFF2-40B4-BE49-F238E27FC236}">
                <a16:creationId xmlns:a16="http://schemas.microsoft.com/office/drawing/2014/main" id="{83EADFD8-C2E5-2744-9C78-AEACAE2F514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rcRect l="6905" r="9577" b="1466"/>
          <a:stretch/>
        </p:blipFill>
        <p:spPr>
          <a:xfrm>
            <a:off x="1839269" y="783079"/>
            <a:ext cx="5281370" cy="4180561"/>
          </a:xfrm>
          <a:prstGeom prst="rect">
            <a:avLst/>
          </a:prstGeom>
        </p:spPr>
      </p:pic>
    </p:spTree>
    <p:extLst>
      <p:ext uri="{BB962C8B-B14F-4D97-AF65-F5344CB8AC3E}">
        <p14:creationId xmlns:p14="http://schemas.microsoft.com/office/powerpoint/2010/main" val="3588473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41</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6" name="Text Placeholder 5">
            <a:extLst>
              <a:ext uri="{FF2B5EF4-FFF2-40B4-BE49-F238E27FC236}">
                <a16:creationId xmlns:a16="http://schemas.microsoft.com/office/drawing/2014/main" id="{2C1C2D6E-1C5D-404A-A906-A6D9F998608C}"/>
              </a:ext>
            </a:extLst>
          </p:cNvPr>
          <p:cNvSpPr>
            <a:spLocks noGrp="1"/>
          </p:cNvSpPr>
          <p:nvPr>
            <p:ph type="body" sz="quarter" idx="13"/>
          </p:nvPr>
        </p:nvSpPr>
        <p:spPr>
          <a:xfrm>
            <a:off x="165847" y="4167206"/>
            <a:ext cx="4114800" cy="564814"/>
          </a:xfrm>
        </p:spPr>
        <p:txBody>
          <a:bodyPr/>
          <a:lstStyle/>
          <a:p>
            <a:r>
              <a:rPr lang="en-CA" sz="900" i="1" dirty="0"/>
              <a:t>xx</a:t>
            </a:r>
          </a:p>
          <a:p>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Competitive – Watson NLU</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167985"/>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pic>
        <p:nvPicPr>
          <p:cNvPr id="7" name="Picture 6" descr="A close up of a screen&#10;&#10;Description automatically generated">
            <a:extLst>
              <a:ext uri="{FF2B5EF4-FFF2-40B4-BE49-F238E27FC236}">
                <a16:creationId xmlns:a16="http://schemas.microsoft.com/office/drawing/2014/main" id="{71F61802-FAA4-7C4E-B3AB-4C08F9678EB2}"/>
              </a:ext>
            </a:extLst>
          </p:cNvPr>
          <p:cNvPicPr>
            <a:picLocks noChangeAspect="1"/>
          </p:cNvPicPr>
          <p:nvPr/>
        </p:nvPicPr>
        <p:blipFill>
          <a:blip r:embed="rId3"/>
          <a:stretch>
            <a:fillRect/>
          </a:stretch>
        </p:blipFill>
        <p:spPr>
          <a:xfrm>
            <a:off x="524933" y="739566"/>
            <a:ext cx="8212667" cy="4048747"/>
          </a:xfrm>
          <a:prstGeom prst="rect">
            <a:avLst/>
          </a:prstGeom>
        </p:spPr>
      </p:pic>
    </p:spTree>
    <p:extLst>
      <p:ext uri="{BB962C8B-B14F-4D97-AF65-F5344CB8AC3E}">
        <p14:creationId xmlns:p14="http://schemas.microsoft.com/office/powerpoint/2010/main" val="2998903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42</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600" y="411480"/>
            <a:ext cx="4114800"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Competitive – Watson NLU</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B100CBF2-1E42-5C48-93FD-93B0BAB22458}"/>
              </a:ext>
            </a:extLst>
          </p:cNvPr>
          <p:cNvPicPr>
            <a:picLocks noChangeAspect="1"/>
          </p:cNvPicPr>
          <p:nvPr/>
        </p:nvPicPr>
        <p:blipFill>
          <a:blip r:embed="rId3"/>
          <a:stretch>
            <a:fillRect/>
          </a:stretch>
        </p:blipFill>
        <p:spPr>
          <a:xfrm>
            <a:off x="657660" y="732187"/>
            <a:ext cx="7828680" cy="4071576"/>
          </a:xfrm>
          <a:prstGeom prst="rect">
            <a:avLst/>
          </a:prstGeom>
        </p:spPr>
      </p:pic>
    </p:spTree>
    <p:extLst>
      <p:ext uri="{BB962C8B-B14F-4D97-AF65-F5344CB8AC3E}">
        <p14:creationId xmlns:p14="http://schemas.microsoft.com/office/powerpoint/2010/main" val="3784372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43</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599" y="411480"/>
            <a:ext cx="6028765"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Competitive – Watson Knowledge Studio</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graphicFrame>
        <p:nvGraphicFramePr>
          <p:cNvPr id="12" name="Table 11">
            <a:extLst>
              <a:ext uri="{FF2B5EF4-FFF2-40B4-BE49-F238E27FC236}">
                <a16:creationId xmlns:a16="http://schemas.microsoft.com/office/drawing/2014/main" id="{56298870-D636-8B42-AD83-E5B7E033B97F}"/>
              </a:ext>
            </a:extLst>
          </p:cNvPr>
          <p:cNvGraphicFramePr>
            <a:graphicFrameLocks noGrp="1"/>
          </p:cNvGraphicFramePr>
          <p:nvPr/>
        </p:nvGraphicFramePr>
        <p:xfrm>
          <a:off x="1665416" y="3053593"/>
          <a:ext cx="5721531" cy="1042349"/>
        </p:xfrm>
        <a:graphic>
          <a:graphicData uri="http://schemas.openxmlformats.org/drawingml/2006/table">
            <a:tbl>
              <a:tblPr/>
              <a:tblGrid>
                <a:gridCol w="931816">
                  <a:extLst>
                    <a:ext uri="{9D8B030D-6E8A-4147-A177-3AD203B41FA5}">
                      <a16:colId xmlns:a16="http://schemas.microsoft.com/office/drawing/2014/main" val="2922963056"/>
                    </a:ext>
                  </a:extLst>
                </a:gridCol>
                <a:gridCol w="862149">
                  <a:extLst>
                    <a:ext uri="{9D8B030D-6E8A-4147-A177-3AD203B41FA5}">
                      <a16:colId xmlns:a16="http://schemas.microsoft.com/office/drawing/2014/main" val="99619897"/>
                    </a:ext>
                  </a:extLst>
                </a:gridCol>
                <a:gridCol w="923109">
                  <a:extLst>
                    <a:ext uri="{9D8B030D-6E8A-4147-A177-3AD203B41FA5}">
                      <a16:colId xmlns:a16="http://schemas.microsoft.com/office/drawing/2014/main" val="3743287737"/>
                    </a:ext>
                  </a:extLst>
                </a:gridCol>
                <a:gridCol w="1088571">
                  <a:extLst>
                    <a:ext uri="{9D8B030D-6E8A-4147-A177-3AD203B41FA5}">
                      <a16:colId xmlns:a16="http://schemas.microsoft.com/office/drawing/2014/main" val="3658511695"/>
                    </a:ext>
                  </a:extLst>
                </a:gridCol>
                <a:gridCol w="818606">
                  <a:extLst>
                    <a:ext uri="{9D8B030D-6E8A-4147-A177-3AD203B41FA5}">
                      <a16:colId xmlns:a16="http://schemas.microsoft.com/office/drawing/2014/main" val="2844283366"/>
                    </a:ext>
                  </a:extLst>
                </a:gridCol>
                <a:gridCol w="1097280">
                  <a:extLst>
                    <a:ext uri="{9D8B030D-6E8A-4147-A177-3AD203B41FA5}">
                      <a16:colId xmlns:a16="http://schemas.microsoft.com/office/drawing/2014/main" val="314578808"/>
                    </a:ext>
                  </a:extLst>
                </a:gridCol>
              </a:tblGrid>
              <a:tr h="461394">
                <a:tc>
                  <a:txBody>
                    <a:bodyPr/>
                    <a:lstStyle/>
                    <a:p>
                      <a:pPr algn="l">
                        <a:buNone/>
                      </a:pPr>
                      <a:endParaRPr lang="en-US" sz="1100" b="0" i="0" dirty="0">
                        <a:solidFill>
                          <a:srgbClr val="1C002E"/>
                        </a:solidFill>
                        <a:latin typeface="IBM Plex Sans" panose="020B0503050203000203" pitchFamily="34" charset="77"/>
                      </a:endParaRPr>
                    </a:p>
                  </a:txBody>
                  <a:tcPr anchor="ctr">
                    <a:lnL w="12700" cmpd="sng">
                      <a:solidFill>
                        <a:srgbClr val="6D6C6E"/>
                      </a:solidFill>
                      <a:prstDash val="solid"/>
                    </a:lnL>
                    <a:lnR w="12700" cap="flat" cmpd="sng" algn="ctr">
                      <a:solidFill>
                        <a:srgbClr val="6D6C6E"/>
                      </a:solidFill>
                      <a:prstDash val="solid"/>
                      <a:round/>
                      <a:headEnd type="none" w="med" len="med"/>
                      <a:tailEnd type="none" w="med" len="med"/>
                    </a:lnR>
                    <a:lnT w="12700" cmpd="sng">
                      <a:solidFill>
                        <a:srgbClr val="6D6C6E"/>
                      </a:solidFill>
                      <a:prstDash val="solid"/>
                    </a:lnT>
                    <a:lnB w="12700" cmpd="sng">
                      <a:solidFill>
                        <a:srgbClr val="6D6C6E"/>
                      </a:solidFill>
                      <a:prstDash val="soli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dirty="0">
                          <a:solidFill>
                            <a:srgbClr val="1C002E"/>
                          </a:solidFill>
                          <a:latin typeface="IBM Plex Sans" panose="020B0503050203000203" pitchFamily="34" charset="77"/>
                        </a:rPr>
                        <a:t>Service usability</a:t>
                      </a: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mpd="sng">
                      <a:solidFill>
                        <a:srgbClr val="6D6C6E"/>
                      </a:solidFill>
                      <a:prstDash val="solid"/>
                    </a:lnT>
                    <a:lnB w="12700" cap="flat" cmpd="sng" algn="ctr">
                      <a:solidFill>
                        <a:srgbClr val="6D6C6E"/>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u="none" strike="noStrike" noProof="0" dirty="0">
                          <a:solidFill>
                            <a:srgbClr val="1C002E"/>
                          </a:solidFill>
                          <a:latin typeface="IBM Plex Sans" panose="020B0503050203000203" pitchFamily="34" charset="77"/>
                        </a:rPr>
                        <a:t>UI quality</a:t>
                      </a:r>
                      <a:endParaRPr lang="en-US" sz="1100" b="0" i="0" dirty="0">
                        <a:solidFill>
                          <a:srgbClr val="1C002E"/>
                        </a:solidFill>
                        <a:latin typeface="IBM Plex Sans" panose="020B0503050203000203" pitchFamily="34" charset="77"/>
                      </a:endParaRP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mpd="sng">
                      <a:solidFill>
                        <a:srgbClr val="6D6C6E"/>
                      </a:solidFill>
                      <a:prstDash val="solid"/>
                    </a:lnT>
                    <a:lnB w="12700" cap="flat" cmpd="sng" algn="ctr">
                      <a:solidFill>
                        <a:srgbClr val="6D6C6E"/>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dirty="0">
                          <a:solidFill>
                            <a:srgbClr val="1C002E"/>
                          </a:solidFill>
                          <a:latin typeface="IBM Plex Sans" panose="020B0503050203000203" pitchFamily="34" charset="77"/>
                        </a:rPr>
                        <a:t>Enrichments</a:t>
                      </a: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mpd="sng">
                      <a:solidFill>
                        <a:srgbClr val="6D6C6E"/>
                      </a:solidFill>
                      <a:prstDash val="solid"/>
                    </a:lnT>
                    <a:lnB w="12700" cap="flat" cmpd="sng" algn="ctr">
                      <a:solidFill>
                        <a:srgbClr val="6D6C6E"/>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dirty="0">
                          <a:solidFill>
                            <a:srgbClr val="1C002E"/>
                          </a:solidFill>
                          <a:latin typeface="IBM Plex Sans" panose="020B0503050203000203" pitchFamily="34" charset="77"/>
                        </a:rPr>
                        <a:t>Support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dirty="0">
                          <a:solidFill>
                            <a:srgbClr val="1C002E"/>
                          </a:solidFill>
                          <a:latin typeface="IBM Plex Sans" panose="020B0503050203000203" pitchFamily="34" charset="77"/>
                        </a:rPr>
                        <a:t>infra</a:t>
                      </a: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mpd="sng">
                      <a:solidFill>
                        <a:srgbClr val="6D6C6E"/>
                      </a:solidFill>
                      <a:prstDash val="solid"/>
                    </a:lnT>
                    <a:lnB w="12700" cap="flat" cmpd="sng" algn="ctr">
                      <a:solidFill>
                        <a:srgbClr val="6D6C6E"/>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dirty="0">
                          <a:solidFill>
                            <a:srgbClr val="1C002E"/>
                          </a:solidFill>
                          <a:latin typeface="IBM Plex Sans" panose="020B0503050203000203" pitchFamily="34" charset="77"/>
                        </a:rPr>
                        <a:t>Data control + compliance</a:t>
                      </a: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mpd="sng">
                      <a:solidFill>
                        <a:srgbClr val="6D6C6E"/>
                      </a:solidFill>
                      <a:prstDash val="solid"/>
                    </a:lnT>
                    <a:lnB w="12700" cap="flat" cmpd="sng" algn="ctr">
                      <a:solidFill>
                        <a:srgbClr val="6D6C6E"/>
                      </a:solidFill>
                      <a:prstDash val="solid"/>
                      <a:round/>
                      <a:headEnd type="none" w="med" len="med"/>
                      <a:tailEnd type="none" w="med" len="med"/>
                    </a:lnB>
                  </a:tcPr>
                </a:tc>
                <a:extLst>
                  <a:ext uri="{0D108BD9-81ED-4DB2-BD59-A6C34878D82A}">
                    <a16:rowId xmlns:a16="http://schemas.microsoft.com/office/drawing/2014/main" val="257840345"/>
                  </a:ext>
                </a:extLst>
              </a:tr>
              <a:tr h="580955">
                <a:tc>
                  <a:txBody>
                    <a:bodyPr/>
                    <a:lstStyle/>
                    <a:p>
                      <a:pPr algn="ctr">
                        <a:buNone/>
                      </a:pPr>
                      <a:r>
                        <a:rPr lang="en-US" sz="900" b="1" i="0" dirty="0">
                          <a:solidFill>
                            <a:srgbClr val="1C002E"/>
                          </a:solidFill>
                          <a:latin typeface="IBM Plex Sans" panose="020B0503050203000203" pitchFamily="34" charset="77"/>
                        </a:rPr>
                        <a:t>IBM Watson</a:t>
                      </a:r>
                    </a:p>
                    <a:p>
                      <a:pPr algn="ctr">
                        <a:buNone/>
                      </a:pPr>
                      <a:r>
                        <a:rPr lang="en-US" sz="900" b="0" i="0" dirty="0">
                          <a:solidFill>
                            <a:srgbClr val="1C002E"/>
                          </a:solidFill>
                          <a:latin typeface="IBM Plex Sans" panose="020B0503050203000203" pitchFamily="34" charset="77"/>
                        </a:rPr>
                        <a:t>Knowledge Studio</a:t>
                      </a:r>
                    </a:p>
                  </a:txBody>
                  <a:tcPr anchor="ctr">
                    <a:lnL w="12700" cmpd="sng">
                      <a:solidFill>
                        <a:srgbClr val="6D6C6E"/>
                      </a:solidFill>
                      <a:prstDash val="solid"/>
                    </a:lnL>
                    <a:lnR w="12700" cap="flat" cmpd="sng" algn="ctr">
                      <a:solidFill>
                        <a:srgbClr val="6D6C6E"/>
                      </a:solidFill>
                      <a:prstDash val="solid"/>
                      <a:round/>
                      <a:headEnd type="none" w="med" len="med"/>
                      <a:tailEnd type="none" w="med" len="med"/>
                    </a:lnR>
                    <a:lnT w="12700" cap="flat" cmpd="sng" algn="ctr">
                      <a:solidFill>
                        <a:srgbClr val="6D6C6E"/>
                      </a:solidFill>
                      <a:prstDash val="solid"/>
                      <a:round/>
                      <a:headEnd type="none" w="med" len="med"/>
                      <a:tailEnd type="none" w="med" len="med"/>
                    </a:lnT>
                    <a:lnB w="12700" cmpd="sng">
                      <a:solidFill>
                        <a:srgbClr val="6D6C6E"/>
                      </a:solidFill>
                      <a:prstDash val="solid"/>
                    </a:lnB>
                  </a:tcPr>
                </a:tc>
                <a:tc>
                  <a:txBody>
                    <a:bodyPr/>
                    <a:lstStyle/>
                    <a:p>
                      <a:pPr marL="0" indent="0" algn="ctr">
                        <a:buFont typeface="Arial" panose="020B0604020202020204" pitchFamily="34" charset="0"/>
                        <a:buNone/>
                      </a:pPr>
                      <a:endParaRPr lang="en-US" sz="1600" b="1" i="0" dirty="0">
                        <a:solidFill>
                          <a:srgbClr val="323232"/>
                        </a:solidFill>
                        <a:latin typeface="IBM Plex Sans" panose="020B0503050203000203" pitchFamily="34" charset="77"/>
                      </a:endParaRP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ap="flat" cmpd="sng" algn="ctr">
                      <a:solidFill>
                        <a:srgbClr val="6D6C6E"/>
                      </a:solidFill>
                      <a:prstDash val="solid"/>
                      <a:round/>
                      <a:headEnd type="none" w="med" len="med"/>
                      <a:tailEnd type="none" w="med" len="med"/>
                    </a:lnT>
                    <a:lnB w="12700" cmpd="sng">
                      <a:solidFill>
                        <a:srgbClr val="6D6C6E"/>
                      </a:solidFill>
                      <a:prstDash val="solid"/>
                    </a:lnB>
                  </a:tcPr>
                </a:tc>
                <a:tc>
                  <a:txBody>
                    <a:bodyPr/>
                    <a:lstStyle/>
                    <a:p>
                      <a:pPr marL="0" indent="0" algn="ctr">
                        <a:buFont typeface="Arial" panose="020B0604020202020204" pitchFamily="34" charset="0"/>
                        <a:buNone/>
                      </a:pPr>
                      <a:endParaRPr lang="en-US" sz="1600" b="1" i="0" dirty="0">
                        <a:solidFill>
                          <a:srgbClr val="323232"/>
                        </a:solidFill>
                        <a:latin typeface="IBM Plex Sans" panose="020B0503050203000203" pitchFamily="34" charset="77"/>
                      </a:endParaRP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ap="flat" cmpd="sng" algn="ctr">
                      <a:solidFill>
                        <a:srgbClr val="6D6C6E"/>
                      </a:solidFill>
                      <a:prstDash val="solid"/>
                      <a:round/>
                      <a:headEnd type="none" w="med" len="med"/>
                      <a:tailEnd type="none" w="med" len="med"/>
                    </a:lnT>
                    <a:lnB w="12700" cmpd="sng">
                      <a:solidFill>
                        <a:srgbClr val="6D6C6E"/>
                      </a:solidFill>
                      <a:prstDash val="solid"/>
                    </a:lnB>
                  </a:tcPr>
                </a:tc>
                <a:tc>
                  <a:txBody>
                    <a:bodyPr/>
                    <a:lstStyle/>
                    <a:p>
                      <a:pPr marL="0" indent="0" algn="ctr">
                        <a:buFont typeface="Arial" panose="020B0604020202020204" pitchFamily="34" charset="0"/>
                        <a:buNone/>
                      </a:pPr>
                      <a:endParaRPr lang="en-US" sz="1600" b="1" i="0" dirty="0">
                        <a:solidFill>
                          <a:srgbClr val="323232"/>
                        </a:solidFill>
                        <a:latin typeface="IBM Plex Sans" panose="020B0503050203000203" pitchFamily="34" charset="77"/>
                      </a:endParaRP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ap="flat" cmpd="sng" algn="ctr">
                      <a:solidFill>
                        <a:srgbClr val="6D6C6E"/>
                      </a:solidFill>
                      <a:prstDash val="solid"/>
                      <a:round/>
                      <a:headEnd type="none" w="med" len="med"/>
                      <a:tailEnd type="none" w="med" len="med"/>
                    </a:lnT>
                    <a:lnB w="12700" cmpd="sng">
                      <a:solidFill>
                        <a:srgbClr val="6D6C6E"/>
                      </a:solidFill>
                      <a:prstDash val="solid"/>
                    </a:lnB>
                  </a:tcPr>
                </a:tc>
                <a:tc>
                  <a:txBody>
                    <a:bodyPr/>
                    <a:lstStyle/>
                    <a:p>
                      <a:pPr marL="0" indent="0" algn="ctr">
                        <a:buFont typeface="Arial" panose="020B0604020202020204" pitchFamily="34" charset="0"/>
                        <a:buNone/>
                      </a:pPr>
                      <a:endParaRPr lang="en-US" sz="1600" b="1" i="0" dirty="0">
                        <a:solidFill>
                          <a:srgbClr val="323232"/>
                        </a:solidFill>
                        <a:latin typeface="IBM Plex Sans" panose="020B0503050203000203" pitchFamily="34" charset="77"/>
                      </a:endParaRP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ap="flat" cmpd="sng" algn="ctr">
                      <a:solidFill>
                        <a:srgbClr val="6D6C6E"/>
                      </a:solidFill>
                      <a:prstDash val="solid"/>
                      <a:round/>
                      <a:headEnd type="none" w="med" len="med"/>
                      <a:tailEnd type="none" w="med" len="med"/>
                    </a:lnT>
                    <a:lnB w="12700" cmpd="sng">
                      <a:solidFill>
                        <a:srgbClr val="6D6C6E"/>
                      </a:solidFill>
                      <a:prstDash val="solid"/>
                    </a:lnB>
                  </a:tcPr>
                </a:tc>
                <a:tc>
                  <a:txBody>
                    <a:bodyPr/>
                    <a:lstStyle/>
                    <a:p>
                      <a:pPr marL="0" indent="0" algn="ctr">
                        <a:buFont typeface="Arial" panose="020B0604020202020204" pitchFamily="34" charset="0"/>
                        <a:buNone/>
                      </a:pPr>
                      <a:endParaRPr lang="en-US" sz="1600" b="1" i="0" dirty="0">
                        <a:solidFill>
                          <a:srgbClr val="323232"/>
                        </a:solidFill>
                        <a:latin typeface="IBM Plex Sans" panose="020B0503050203000203" pitchFamily="34" charset="77"/>
                      </a:endParaRP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ap="flat" cmpd="sng" algn="ctr">
                      <a:solidFill>
                        <a:srgbClr val="6D6C6E"/>
                      </a:solidFill>
                      <a:prstDash val="solid"/>
                      <a:round/>
                      <a:headEnd type="none" w="med" len="med"/>
                      <a:tailEnd type="none" w="med" len="med"/>
                    </a:lnT>
                    <a:lnB w="12700" cmpd="sng">
                      <a:solidFill>
                        <a:srgbClr val="6D6C6E"/>
                      </a:solidFill>
                      <a:prstDash val="solid"/>
                    </a:lnB>
                  </a:tcPr>
                </a:tc>
                <a:extLst>
                  <a:ext uri="{0D108BD9-81ED-4DB2-BD59-A6C34878D82A}">
                    <a16:rowId xmlns:a16="http://schemas.microsoft.com/office/drawing/2014/main" val="2547003961"/>
                  </a:ext>
                </a:extLst>
              </a:tr>
            </a:tbl>
          </a:graphicData>
        </a:graphic>
      </p:graphicFrame>
      <p:graphicFrame>
        <p:nvGraphicFramePr>
          <p:cNvPr id="13" name="Table 12">
            <a:extLst>
              <a:ext uri="{FF2B5EF4-FFF2-40B4-BE49-F238E27FC236}">
                <a16:creationId xmlns:a16="http://schemas.microsoft.com/office/drawing/2014/main" id="{31743172-929E-A340-91AD-1D461A648D9C}"/>
              </a:ext>
            </a:extLst>
          </p:cNvPr>
          <p:cNvGraphicFramePr>
            <a:graphicFrameLocks noGrp="1"/>
          </p:cNvGraphicFramePr>
          <p:nvPr/>
        </p:nvGraphicFramePr>
        <p:xfrm>
          <a:off x="1665415" y="832625"/>
          <a:ext cx="5721532" cy="2059259"/>
        </p:xfrm>
        <a:graphic>
          <a:graphicData uri="http://schemas.openxmlformats.org/drawingml/2006/table">
            <a:tbl>
              <a:tblPr/>
              <a:tblGrid>
                <a:gridCol w="2851685">
                  <a:extLst>
                    <a:ext uri="{9D8B030D-6E8A-4147-A177-3AD203B41FA5}">
                      <a16:colId xmlns:a16="http://schemas.microsoft.com/office/drawing/2014/main" val="141914761"/>
                    </a:ext>
                  </a:extLst>
                </a:gridCol>
                <a:gridCol w="2869847">
                  <a:extLst>
                    <a:ext uri="{9D8B030D-6E8A-4147-A177-3AD203B41FA5}">
                      <a16:colId xmlns:a16="http://schemas.microsoft.com/office/drawing/2014/main" val="3280709930"/>
                    </a:ext>
                  </a:extLst>
                </a:gridCol>
              </a:tblGrid>
              <a:tr h="327103">
                <a:tc>
                  <a:txBody>
                    <a:bodyPr/>
                    <a:lstStyle/>
                    <a:p>
                      <a:pPr algn="ctr">
                        <a:buNone/>
                      </a:pPr>
                      <a:r>
                        <a:rPr lang="en-US" sz="1100" b="1" i="0" dirty="0">
                          <a:solidFill>
                            <a:srgbClr val="1C002E"/>
                          </a:solidFill>
                          <a:latin typeface="IBM Plex Sans" panose="020B0503050203000203" pitchFamily="34" charset="77"/>
                        </a:rPr>
                        <a:t>Strengths</a:t>
                      </a: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mpd="sng">
                      <a:solidFill>
                        <a:srgbClr val="6D6C6E"/>
                      </a:solidFill>
                      <a:prstDash val="solid"/>
                    </a:lnT>
                    <a:lnB w="12700" cap="flat" cmpd="sng" algn="ctr">
                      <a:solidFill>
                        <a:srgbClr val="6D6C6E"/>
                      </a:solidFill>
                      <a:prstDash val="solid"/>
                      <a:round/>
                      <a:headEnd type="none" w="med" len="med"/>
                      <a:tailEnd type="none" w="med" len="med"/>
                    </a:lnB>
                  </a:tcPr>
                </a:tc>
                <a:tc>
                  <a:txBody>
                    <a:bodyPr/>
                    <a:lstStyle/>
                    <a:p>
                      <a:pPr algn="ctr">
                        <a:buNone/>
                      </a:pPr>
                      <a:r>
                        <a:rPr lang="en-US" sz="1100" b="1" i="0" dirty="0">
                          <a:solidFill>
                            <a:srgbClr val="1C002E"/>
                          </a:solidFill>
                          <a:latin typeface="IBM Plex Sans" panose="020B0503050203000203" pitchFamily="34" charset="77"/>
                        </a:rPr>
                        <a:t>Weaknesses</a:t>
                      </a:r>
                    </a:p>
                  </a:txBody>
                  <a:tcPr anchor="ct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mpd="sng">
                      <a:solidFill>
                        <a:srgbClr val="6D6C6E"/>
                      </a:solidFill>
                      <a:prstDash val="solid"/>
                    </a:lnT>
                    <a:lnB w="12700" cmpd="sng">
                      <a:solidFill>
                        <a:srgbClr val="6D6C6E"/>
                      </a:solidFill>
                      <a:prstDash val="solid"/>
                    </a:lnB>
                  </a:tcPr>
                </a:tc>
                <a:extLst>
                  <a:ext uri="{0D108BD9-81ED-4DB2-BD59-A6C34878D82A}">
                    <a16:rowId xmlns:a16="http://schemas.microsoft.com/office/drawing/2014/main" val="257840345"/>
                  </a:ext>
                </a:extLst>
              </a:tr>
              <a:tr h="1732156">
                <a:tc>
                  <a:txBody>
                    <a:bodyPr/>
                    <a:lstStyle/>
                    <a:p>
                      <a:pPr marL="171450" marR="0" lvl="0" indent="-1714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1200" dirty="0">
                          <a:solidFill>
                            <a:srgbClr val="6D6C6E"/>
                          </a:solidFill>
                          <a:latin typeface="IBM Plex Sans" panose="020B0503050203000203" pitchFamily="34" charset="77"/>
                        </a:rPr>
                        <a:t>Regulatory compliance</a:t>
                      </a:r>
                    </a:p>
                    <a:p>
                      <a:pPr marL="171450" marR="0" lvl="0" indent="-1714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1200" dirty="0">
                          <a:solidFill>
                            <a:srgbClr val="6D6C6E"/>
                          </a:solidFill>
                          <a:latin typeface="IBM Plex Sans" panose="020B0503050203000203" pitchFamily="34" charset="77"/>
                        </a:rPr>
                        <a:t>No-code</a:t>
                      </a:r>
                    </a:p>
                    <a:p>
                      <a:pPr marL="171450" marR="0" lvl="0" indent="-171450" algn="l" defTabSz="4572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1200" dirty="0">
                          <a:solidFill>
                            <a:srgbClr val="6D6C6E"/>
                          </a:solidFill>
                          <a:latin typeface="IBM Plex Sans" panose="020B0503050203000203" pitchFamily="34" charset="77"/>
                        </a:rPr>
                        <a:t>Rules + Machine Learning</a:t>
                      </a:r>
                    </a:p>
                    <a:p>
                      <a:pPr marL="171450" indent="-171450">
                        <a:lnSpc>
                          <a:spcPct val="150000"/>
                        </a:lnSpc>
                        <a:buFont typeface="Courier New" panose="02070309020205020404" pitchFamily="49" charset="0"/>
                        <a:buChar char="o"/>
                      </a:pPr>
                      <a:r>
                        <a:rPr lang="en-US" sz="1200" dirty="0">
                          <a:solidFill>
                            <a:srgbClr val="6D6C6E"/>
                          </a:solidFill>
                          <a:latin typeface="IBM Plex Sans" panose="020B0503050203000203" pitchFamily="34" charset="77"/>
                        </a:rPr>
                        <a:t>Data ownership + transparency</a:t>
                      </a:r>
                    </a:p>
                    <a:p>
                      <a:pPr marL="171450" indent="-171450">
                        <a:lnSpc>
                          <a:spcPct val="150000"/>
                        </a:lnSpc>
                        <a:buFont typeface="Courier New" panose="02070309020205020404" pitchFamily="49" charset="0"/>
                        <a:buChar char="o"/>
                      </a:pPr>
                      <a:r>
                        <a:rPr lang="en-US" sz="1200" dirty="0">
                          <a:solidFill>
                            <a:srgbClr val="6D6C6E"/>
                          </a:solidFill>
                          <a:latin typeface="IBM Plex Sans" panose="020B0503050203000203" pitchFamily="34" charset="77"/>
                        </a:rPr>
                        <a:t>Broad language support</a:t>
                      </a:r>
                    </a:p>
                  </a:txBody>
                  <a:tcP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ap="flat" cmpd="sng" algn="ctr">
                      <a:solidFill>
                        <a:srgbClr val="6D6C6E"/>
                      </a:solidFill>
                      <a:prstDash val="solid"/>
                      <a:round/>
                      <a:headEnd type="none" w="med" len="med"/>
                      <a:tailEnd type="none" w="med" len="med"/>
                    </a:lnT>
                    <a:lnB w="12700" cmpd="sng">
                      <a:solidFill>
                        <a:srgbClr val="6D6C6E"/>
                      </a:solidFill>
                      <a:prstDash val="solid"/>
                    </a:lnB>
                  </a:tcPr>
                </a:tc>
                <a:tc>
                  <a:txBody>
                    <a:bodyPr/>
                    <a:lstStyle/>
                    <a:p>
                      <a:pPr>
                        <a:lnSpc>
                          <a:spcPct val="150000"/>
                        </a:lnSpc>
                      </a:pPr>
                      <a:r>
                        <a:rPr lang="en-US" sz="1200" dirty="0">
                          <a:solidFill>
                            <a:srgbClr val="6D6C6E"/>
                          </a:solidFill>
                          <a:latin typeface="IBM Plex Sans" panose="020B0503050203000203" pitchFamily="34" charset="77"/>
                        </a:rPr>
                        <a:t>○  Unclear value prop on website</a:t>
                      </a:r>
                    </a:p>
                    <a:p>
                      <a:pPr>
                        <a:lnSpc>
                          <a:spcPct val="150000"/>
                        </a:lnSpc>
                      </a:pPr>
                      <a:r>
                        <a:rPr lang="en-US" sz="1200" dirty="0">
                          <a:solidFill>
                            <a:srgbClr val="6D6C6E"/>
                          </a:solidFill>
                          <a:latin typeface="IBM Plex Sans" panose="020B0503050203000203" pitchFamily="34" charset="77"/>
                        </a:rPr>
                        <a:t>○  Lack of sharable assets (e.g.  </a:t>
                      </a:r>
                    </a:p>
                    <a:p>
                      <a:pPr>
                        <a:lnSpc>
                          <a:spcPct val="150000"/>
                        </a:lnSpc>
                      </a:pPr>
                      <a:r>
                        <a:rPr lang="en-US" sz="1200" dirty="0">
                          <a:solidFill>
                            <a:srgbClr val="6D6C6E"/>
                          </a:solidFill>
                          <a:latin typeface="IBM Plex Sans" panose="020B0503050203000203" pitchFamily="34" charset="77"/>
                        </a:rPr>
                        <a:t>     industry packs)  </a:t>
                      </a:r>
                    </a:p>
                    <a:p>
                      <a:pPr>
                        <a:lnSpc>
                          <a:spcPct val="150000"/>
                        </a:lnSpc>
                      </a:pPr>
                      <a:r>
                        <a:rPr lang="en-US" sz="1200" dirty="0">
                          <a:solidFill>
                            <a:srgbClr val="6D6C6E"/>
                          </a:solidFill>
                          <a:latin typeface="IBM Plex Sans" panose="020B0503050203000203" pitchFamily="34" charset="77"/>
                        </a:rPr>
                        <a:t>○  Annotation UX</a:t>
                      </a:r>
                    </a:p>
                    <a:p>
                      <a:pPr>
                        <a:lnSpc>
                          <a:spcPct val="150000"/>
                        </a:lnSpc>
                      </a:pPr>
                      <a:r>
                        <a:rPr lang="en-US" sz="1200" dirty="0">
                          <a:solidFill>
                            <a:srgbClr val="6D6C6E"/>
                          </a:solidFill>
                          <a:latin typeface="IBM Plex Sans" panose="020B0503050203000203" pitchFamily="34" charset="77"/>
                        </a:rPr>
                        <a:t>○  Limited input types; no external app </a:t>
                      </a:r>
                    </a:p>
                    <a:p>
                      <a:pPr>
                        <a:lnSpc>
                          <a:spcPct val="150000"/>
                        </a:lnSpc>
                      </a:pPr>
                      <a:r>
                        <a:rPr lang="en-US" sz="1200" dirty="0">
                          <a:solidFill>
                            <a:srgbClr val="6D6C6E"/>
                          </a:solidFill>
                          <a:latin typeface="IBM Plex Sans" panose="020B0503050203000203" pitchFamily="34" charset="77"/>
                        </a:rPr>
                        <a:t>     integration</a:t>
                      </a:r>
                    </a:p>
                  </a:txBody>
                  <a:tcPr>
                    <a:lnL w="12700" cap="flat" cmpd="sng" algn="ctr">
                      <a:solidFill>
                        <a:srgbClr val="6D6C6E"/>
                      </a:solidFill>
                      <a:prstDash val="solid"/>
                      <a:round/>
                      <a:headEnd type="none" w="med" len="med"/>
                      <a:tailEnd type="none" w="med" len="med"/>
                    </a:lnL>
                    <a:lnR w="12700" cap="flat" cmpd="sng" algn="ctr">
                      <a:solidFill>
                        <a:srgbClr val="6D6C6E"/>
                      </a:solidFill>
                      <a:prstDash val="solid"/>
                      <a:round/>
                      <a:headEnd type="none" w="med" len="med"/>
                      <a:tailEnd type="none" w="med" len="med"/>
                    </a:lnR>
                    <a:lnT w="12700" cap="flat" cmpd="sng" algn="ctr">
                      <a:solidFill>
                        <a:srgbClr val="6D6C6E"/>
                      </a:solidFill>
                      <a:prstDash val="solid"/>
                      <a:round/>
                      <a:headEnd type="none" w="med" len="med"/>
                      <a:tailEnd type="none" w="med" len="med"/>
                    </a:lnT>
                    <a:lnB w="12700" cmpd="sng">
                      <a:solidFill>
                        <a:srgbClr val="6D6C6E"/>
                      </a:solidFill>
                      <a:prstDash val="solid"/>
                    </a:lnB>
                  </a:tcPr>
                </a:tc>
                <a:extLst>
                  <a:ext uri="{0D108BD9-81ED-4DB2-BD59-A6C34878D82A}">
                    <a16:rowId xmlns:a16="http://schemas.microsoft.com/office/drawing/2014/main" val="2141829248"/>
                  </a:ext>
                </a:extLst>
              </a:tr>
            </a:tbl>
          </a:graphicData>
        </a:graphic>
      </p:graphicFrame>
      <p:pic>
        <p:nvPicPr>
          <p:cNvPr id="14" name="Picture 13">
            <a:extLst>
              <a:ext uri="{FF2B5EF4-FFF2-40B4-BE49-F238E27FC236}">
                <a16:creationId xmlns:a16="http://schemas.microsoft.com/office/drawing/2014/main" id="{D78C652F-6D26-8049-9169-FB7EFA68090B}"/>
              </a:ext>
            </a:extLst>
          </p:cNvPr>
          <p:cNvPicPr>
            <a:picLocks noChangeAspect="1"/>
          </p:cNvPicPr>
          <p:nvPr/>
        </p:nvPicPr>
        <p:blipFill>
          <a:blip r:embed="rId3"/>
          <a:stretch>
            <a:fillRect/>
          </a:stretch>
        </p:blipFill>
        <p:spPr>
          <a:xfrm>
            <a:off x="3777011" y="3687336"/>
            <a:ext cx="266700" cy="266700"/>
          </a:xfrm>
          <a:prstGeom prst="rect">
            <a:avLst/>
          </a:prstGeom>
        </p:spPr>
      </p:pic>
      <p:pic>
        <p:nvPicPr>
          <p:cNvPr id="15" name="Picture 14">
            <a:extLst>
              <a:ext uri="{FF2B5EF4-FFF2-40B4-BE49-F238E27FC236}">
                <a16:creationId xmlns:a16="http://schemas.microsoft.com/office/drawing/2014/main" id="{FD75AFB5-397A-6A48-A6CA-DE2C512C8134}"/>
              </a:ext>
            </a:extLst>
          </p:cNvPr>
          <p:cNvPicPr>
            <a:picLocks noChangeAspect="1"/>
          </p:cNvPicPr>
          <p:nvPr/>
        </p:nvPicPr>
        <p:blipFill>
          <a:blip r:embed="rId4"/>
          <a:stretch>
            <a:fillRect/>
          </a:stretch>
        </p:blipFill>
        <p:spPr>
          <a:xfrm>
            <a:off x="4784338" y="3686406"/>
            <a:ext cx="266700" cy="266700"/>
          </a:xfrm>
          <a:prstGeom prst="rect">
            <a:avLst/>
          </a:prstGeom>
        </p:spPr>
      </p:pic>
      <p:pic>
        <p:nvPicPr>
          <p:cNvPr id="16" name="Picture 15">
            <a:extLst>
              <a:ext uri="{FF2B5EF4-FFF2-40B4-BE49-F238E27FC236}">
                <a16:creationId xmlns:a16="http://schemas.microsoft.com/office/drawing/2014/main" id="{F1AD0BDD-2114-FB40-BFE0-A11D6125E9D5}"/>
              </a:ext>
            </a:extLst>
          </p:cNvPr>
          <p:cNvPicPr>
            <a:picLocks noChangeAspect="1"/>
          </p:cNvPicPr>
          <p:nvPr/>
        </p:nvPicPr>
        <p:blipFill>
          <a:blip r:embed="rId3"/>
          <a:stretch>
            <a:fillRect/>
          </a:stretch>
        </p:blipFill>
        <p:spPr>
          <a:xfrm>
            <a:off x="5738766" y="3686406"/>
            <a:ext cx="266700" cy="266700"/>
          </a:xfrm>
          <a:prstGeom prst="rect">
            <a:avLst/>
          </a:prstGeom>
        </p:spPr>
      </p:pic>
      <p:pic>
        <p:nvPicPr>
          <p:cNvPr id="17" name="Picture 16">
            <a:extLst>
              <a:ext uri="{FF2B5EF4-FFF2-40B4-BE49-F238E27FC236}">
                <a16:creationId xmlns:a16="http://schemas.microsoft.com/office/drawing/2014/main" id="{DD89C7E8-6432-D54E-89C8-7571CB0EF4AA}"/>
              </a:ext>
            </a:extLst>
          </p:cNvPr>
          <p:cNvPicPr>
            <a:picLocks noChangeAspect="1"/>
          </p:cNvPicPr>
          <p:nvPr/>
        </p:nvPicPr>
        <p:blipFill>
          <a:blip r:embed="rId5"/>
          <a:stretch>
            <a:fillRect/>
          </a:stretch>
        </p:blipFill>
        <p:spPr>
          <a:xfrm>
            <a:off x="6691197" y="3686406"/>
            <a:ext cx="266700" cy="266700"/>
          </a:xfrm>
          <a:prstGeom prst="rect">
            <a:avLst/>
          </a:prstGeom>
        </p:spPr>
      </p:pic>
      <p:pic>
        <p:nvPicPr>
          <p:cNvPr id="18" name="Picture 17">
            <a:extLst>
              <a:ext uri="{FF2B5EF4-FFF2-40B4-BE49-F238E27FC236}">
                <a16:creationId xmlns:a16="http://schemas.microsoft.com/office/drawing/2014/main" id="{AAADA71B-C010-4142-89DC-589526808CCA}"/>
              </a:ext>
            </a:extLst>
          </p:cNvPr>
          <p:cNvPicPr>
            <a:picLocks noChangeAspect="1"/>
          </p:cNvPicPr>
          <p:nvPr/>
        </p:nvPicPr>
        <p:blipFill>
          <a:blip r:embed="rId4"/>
          <a:stretch>
            <a:fillRect/>
          </a:stretch>
        </p:blipFill>
        <p:spPr>
          <a:xfrm>
            <a:off x="2903034" y="3686406"/>
            <a:ext cx="266700" cy="266700"/>
          </a:xfrm>
          <a:prstGeom prst="rect">
            <a:avLst/>
          </a:prstGeom>
        </p:spPr>
      </p:pic>
    </p:spTree>
    <p:extLst>
      <p:ext uri="{BB962C8B-B14F-4D97-AF65-F5344CB8AC3E}">
        <p14:creationId xmlns:p14="http://schemas.microsoft.com/office/powerpoint/2010/main" val="1777356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44</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p:txBody>
          <a:bodyPr/>
          <a:lstStyle/>
          <a:p>
            <a:r>
              <a:rPr lang="de-DE"/>
              <a:t>IBM Cloud / Fast Start 2020 / © 2018 IBM Corporation</a:t>
            </a:r>
            <a:endParaRPr lang="en-US"/>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a:off x="228599" y="411480"/>
            <a:ext cx="6028765"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Competitive – Watson Knowledge Studio</a:t>
            </a:r>
          </a:p>
        </p:txBody>
      </p:sp>
      <p:sp>
        <p:nvSpPr>
          <p:cNvPr id="9" name="Text Placeholder 5">
            <a:extLst>
              <a:ext uri="{FF2B5EF4-FFF2-40B4-BE49-F238E27FC236}">
                <a16:creationId xmlns:a16="http://schemas.microsoft.com/office/drawing/2014/main" id="{F319F41D-B210-ED49-91F1-8D57C75965E9}"/>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graphicFrame>
        <p:nvGraphicFramePr>
          <p:cNvPr id="11" name="Table 3">
            <a:extLst>
              <a:ext uri="{FF2B5EF4-FFF2-40B4-BE49-F238E27FC236}">
                <a16:creationId xmlns:a16="http://schemas.microsoft.com/office/drawing/2014/main" id="{E5077740-2813-C946-B730-FEB3B60AFB88}"/>
              </a:ext>
            </a:extLst>
          </p:cNvPr>
          <p:cNvGraphicFramePr>
            <a:graphicFrameLocks noGrp="1"/>
          </p:cNvGraphicFramePr>
          <p:nvPr/>
        </p:nvGraphicFramePr>
        <p:xfrm>
          <a:off x="271852" y="1509819"/>
          <a:ext cx="8671613" cy="2331720"/>
        </p:xfrm>
        <a:graphic>
          <a:graphicData uri="http://schemas.openxmlformats.org/drawingml/2006/table">
            <a:tbl>
              <a:tblPr firstRow="1" bandRow="1">
                <a:tableStyleId>{5940675A-B579-460E-94D1-54222C63F5DA}</a:tableStyleId>
              </a:tblPr>
              <a:tblGrid>
                <a:gridCol w="1061998">
                  <a:extLst>
                    <a:ext uri="{9D8B030D-6E8A-4147-A177-3AD203B41FA5}">
                      <a16:colId xmlns:a16="http://schemas.microsoft.com/office/drawing/2014/main" val="2400398673"/>
                    </a:ext>
                  </a:extLst>
                </a:gridCol>
                <a:gridCol w="851252">
                  <a:extLst>
                    <a:ext uri="{9D8B030D-6E8A-4147-A177-3AD203B41FA5}">
                      <a16:colId xmlns:a16="http://schemas.microsoft.com/office/drawing/2014/main" val="2437266748"/>
                    </a:ext>
                  </a:extLst>
                </a:gridCol>
                <a:gridCol w="925721">
                  <a:extLst>
                    <a:ext uri="{9D8B030D-6E8A-4147-A177-3AD203B41FA5}">
                      <a16:colId xmlns:a16="http://schemas.microsoft.com/office/drawing/2014/main" val="484018666"/>
                    </a:ext>
                  </a:extLst>
                </a:gridCol>
                <a:gridCol w="980174">
                  <a:extLst>
                    <a:ext uri="{9D8B030D-6E8A-4147-A177-3AD203B41FA5}">
                      <a16:colId xmlns:a16="http://schemas.microsoft.com/office/drawing/2014/main" val="3083740702"/>
                    </a:ext>
                  </a:extLst>
                </a:gridCol>
                <a:gridCol w="955972">
                  <a:extLst>
                    <a:ext uri="{9D8B030D-6E8A-4147-A177-3AD203B41FA5}">
                      <a16:colId xmlns:a16="http://schemas.microsoft.com/office/drawing/2014/main" val="3608355314"/>
                    </a:ext>
                  </a:extLst>
                </a:gridCol>
                <a:gridCol w="974124">
                  <a:extLst>
                    <a:ext uri="{9D8B030D-6E8A-4147-A177-3AD203B41FA5}">
                      <a16:colId xmlns:a16="http://schemas.microsoft.com/office/drawing/2014/main" val="3502713952"/>
                    </a:ext>
                  </a:extLst>
                </a:gridCol>
                <a:gridCol w="974124">
                  <a:extLst>
                    <a:ext uri="{9D8B030D-6E8A-4147-A177-3AD203B41FA5}">
                      <a16:colId xmlns:a16="http://schemas.microsoft.com/office/drawing/2014/main" val="503959449"/>
                    </a:ext>
                  </a:extLst>
                </a:gridCol>
                <a:gridCol w="974124">
                  <a:extLst>
                    <a:ext uri="{9D8B030D-6E8A-4147-A177-3AD203B41FA5}">
                      <a16:colId xmlns:a16="http://schemas.microsoft.com/office/drawing/2014/main" val="2148270982"/>
                    </a:ext>
                  </a:extLst>
                </a:gridCol>
                <a:gridCol w="974124">
                  <a:extLst>
                    <a:ext uri="{9D8B030D-6E8A-4147-A177-3AD203B41FA5}">
                      <a16:colId xmlns:a16="http://schemas.microsoft.com/office/drawing/2014/main" val="2992709989"/>
                    </a:ext>
                  </a:extLst>
                </a:gridCol>
              </a:tblGrid>
              <a:tr h="451555">
                <a:tc>
                  <a:txBody>
                    <a:bodyPr/>
                    <a:lstStyle/>
                    <a:p>
                      <a:pPr>
                        <a:buNone/>
                      </a:pPr>
                      <a:endParaRPr lang="en-US" sz="900" b="0" i="0" dirty="0">
                        <a:solidFill>
                          <a:srgbClr val="1C002E"/>
                        </a:solidFill>
                        <a:latin typeface="IBM Plex Sans" panose="020B0503050203000203" pitchFamily="34" charset="77"/>
                      </a:endParaRPr>
                    </a:p>
                  </a:txBody>
                  <a:tcPr>
                    <a:noFill/>
                  </a:tcPr>
                </a:tc>
                <a:tc>
                  <a:txBody>
                    <a:bodyPr/>
                    <a:lstStyle/>
                    <a:p>
                      <a:pPr algn="ctr">
                        <a:buNone/>
                      </a:pPr>
                      <a:r>
                        <a:rPr lang="en-US" sz="1100" b="1" i="0" dirty="0">
                          <a:solidFill>
                            <a:srgbClr val="1C002E"/>
                          </a:solidFill>
                          <a:latin typeface="IBM Plex Sans" panose="020B0503050203000203" pitchFamily="34" charset="77"/>
                        </a:rPr>
                        <a:t>IBM Watson</a:t>
                      </a:r>
                    </a:p>
                    <a:p>
                      <a:pPr algn="ctr">
                        <a:buNone/>
                      </a:pPr>
                      <a:r>
                        <a:rPr lang="en-US" sz="950" b="0" i="0" dirty="0">
                          <a:solidFill>
                            <a:srgbClr val="1C002E"/>
                          </a:solidFill>
                          <a:latin typeface="IBM Plex Sans" panose="020B0503050203000203" pitchFamily="34" charset="77"/>
                        </a:rPr>
                        <a:t>Knowledge Studio</a:t>
                      </a:r>
                    </a:p>
                  </a:txBody>
                  <a:tcPr>
                    <a:noFill/>
                  </a:tcPr>
                </a:tc>
                <a:tc>
                  <a:txBody>
                    <a:bodyPr/>
                    <a:lstStyle/>
                    <a:p>
                      <a:pPr algn="ctr">
                        <a:buNone/>
                      </a:pPr>
                      <a:r>
                        <a:rPr lang="en-US" sz="1100" b="1" i="0" dirty="0">
                          <a:solidFill>
                            <a:srgbClr val="1C002E"/>
                          </a:solidFill>
                          <a:latin typeface="IBM Plex Sans" panose="020B0503050203000203" pitchFamily="34" charset="77"/>
                        </a:rPr>
                        <a:t>Lexalytics </a:t>
                      </a:r>
                    </a:p>
                    <a:p>
                      <a:pPr algn="ctr">
                        <a:buNone/>
                      </a:pPr>
                      <a:r>
                        <a:rPr lang="en-US" sz="1100" b="0" i="0" dirty="0">
                          <a:solidFill>
                            <a:srgbClr val="1C002E"/>
                          </a:solidFill>
                          <a:latin typeface="IBM Plex Sans" panose="020B0503050203000203" pitchFamily="34" charset="77"/>
                        </a:rPr>
                        <a:t>Semantria</a:t>
                      </a:r>
                    </a:p>
                  </a:txBody>
                  <a:tcPr>
                    <a:noFill/>
                  </a:tcPr>
                </a:tc>
                <a:tc>
                  <a:txBody>
                    <a:bodyPr/>
                    <a:lstStyle/>
                    <a:p>
                      <a:pPr algn="ctr">
                        <a:buNone/>
                      </a:pPr>
                      <a:r>
                        <a:rPr lang="en-US" sz="1100" b="1" i="0" dirty="0">
                          <a:solidFill>
                            <a:srgbClr val="1C002E"/>
                          </a:solidFill>
                          <a:latin typeface="IBM Plex Sans" panose="020B0503050203000203" pitchFamily="34" charset="77"/>
                        </a:rPr>
                        <a:t>Explosion </a:t>
                      </a:r>
                    </a:p>
                    <a:p>
                      <a:pPr algn="ctr">
                        <a:buNone/>
                      </a:pPr>
                      <a:r>
                        <a:rPr lang="en-US" sz="1100" b="0" i="0" dirty="0">
                          <a:solidFill>
                            <a:srgbClr val="1C002E"/>
                          </a:solidFill>
                          <a:latin typeface="IBM Plex Sans" panose="020B0503050203000203" pitchFamily="34" charset="77"/>
                        </a:rPr>
                        <a:t>Prodigy</a:t>
                      </a:r>
                    </a:p>
                  </a:txBody>
                  <a:tcPr>
                    <a:noFill/>
                  </a:tcPr>
                </a:tc>
                <a:tc>
                  <a:txBody>
                    <a:bodyPr/>
                    <a:lstStyle/>
                    <a:p>
                      <a:pPr algn="ctr">
                        <a:buNone/>
                      </a:pPr>
                      <a:r>
                        <a:rPr lang="en-US" sz="1000" b="1" i="0" dirty="0">
                          <a:solidFill>
                            <a:srgbClr val="1C002E"/>
                          </a:solidFill>
                          <a:latin typeface="IBM Plex Sans" panose="020B0503050203000203" pitchFamily="34" charset="77"/>
                        </a:rPr>
                        <a:t>TagTog</a:t>
                      </a:r>
                      <a:endParaRPr lang="en-US" sz="1000" b="0" i="0" dirty="0">
                        <a:solidFill>
                          <a:srgbClr val="1C002E"/>
                        </a:solidFill>
                        <a:latin typeface="IBM Plex Sans" panose="020B0503050203000203" pitchFamily="34" charset="77"/>
                      </a:endParaRPr>
                    </a:p>
                  </a:txBody>
                  <a:tcPr>
                    <a:noFill/>
                  </a:tcPr>
                </a:tc>
                <a:tc>
                  <a:txBody>
                    <a:bodyPr/>
                    <a:lstStyle/>
                    <a:p>
                      <a:pPr algn="ctr">
                        <a:buNone/>
                      </a:pPr>
                      <a:r>
                        <a:rPr lang="en-US" sz="950" b="1" i="0" dirty="0">
                          <a:solidFill>
                            <a:srgbClr val="1C002E"/>
                          </a:solidFill>
                          <a:latin typeface="IBM Plex Sans" panose="020B0503050203000203" pitchFamily="34" charset="77"/>
                        </a:rPr>
                        <a:t>MonkeyLearn</a:t>
                      </a:r>
                    </a:p>
                  </a:txBody>
                  <a:tcPr>
                    <a:noFill/>
                  </a:tcPr>
                </a:tc>
                <a:tc>
                  <a:txBody>
                    <a:bodyPr/>
                    <a:lstStyle/>
                    <a:p>
                      <a:pPr algn="ctr">
                        <a:buNone/>
                      </a:pPr>
                      <a:r>
                        <a:rPr lang="en-US" sz="1100" b="1" i="0" dirty="0">
                          <a:solidFill>
                            <a:srgbClr val="1C002E"/>
                          </a:solidFill>
                          <a:latin typeface="IBM Plex Sans" panose="020B0503050203000203" pitchFamily="34" charset="77"/>
                        </a:rPr>
                        <a:t>NOTA</a:t>
                      </a:r>
                    </a:p>
                  </a:txBody>
                  <a:tcPr>
                    <a:noFill/>
                  </a:tcPr>
                </a:tc>
                <a:tc>
                  <a:txBody>
                    <a:bodyPr/>
                    <a:lstStyle/>
                    <a:p>
                      <a:pPr algn="ctr">
                        <a:buNone/>
                      </a:pPr>
                      <a:r>
                        <a:rPr lang="en-US" sz="1100" b="1" i="0" dirty="0">
                          <a:solidFill>
                            <a:srgbClr val="1C002E"/>
                          </a:solidFill>
                          <a:latin typeface="IBM Plex Sans" panose="020B0503050203000203" pitchFamily="34" charset="77"/>
                        </a:rPr>
                        <a:t>Stanford </a:t>
                      </a:r>
                      <a:r>
                        <a:rPr lang="en-US" sz="1100" b="0" i="0" dirty="0">
                          <a:solidFill>
                            <a:srgbClr val="1C002E"/>
                          </a:solidFill>
                          <a:latin typeface="IBM Plex Sans" panose="020B0503050203000203" pitchFamily="34" charset="77"/>
                        </a:rPr>
                        <a:t>CoreNLP</a:t>
                      </a:r>
                      <a:endParaRPr lang="en-US" sz="1100" b="1" i="0" dirty="0">
                        <a:solidFill>
                          <a:srgbClr val="1C002E"/>
                        </a:solidFill>
                        <a:latin typeface="IBM Plex Sans" panose="020B0503050203000203" pitchFamily="34" charset="77"/>
                      </a:endParaRPr>
                    </a:p>
                  </a:txBody>
                  <a:tcPr>
                    <a:noFill/>
                  </a:tcPr>
                </a:tc>
                <a:tc>
                  <a:txBody>
                    <a:bodyPr/>
                    <a:lstStyle/>
                    <a:p>
                      <a:pPr algn="ctr">
                        <a:buNone/>
                      </a:pPr>
                      <a:r>
                        <a:rPr lang="en-US" sz="1100" b="1" i="0" dirty="0" err="1">
                          <a:solidFill>
                            <a:srgbClr val="1C002E"/>
                          </a:solidFill>
                          <a:latin typeface="IBM Plex Sans" panose="020B0503050203000203" pitchFamily="34" charset="77"/>
                        </a:rPr>
                        <a:t>Aylien</a:t>
                      </a:r>
                      <a:r>
                        <a:rPr lang="en-US" sz="1100" b="1" i="0" dirty="0">
                          <a:solidFill>
                            <a:srgbClr val="1C002E"/>
                          </a:solidFill>
                          <a:latin typeface="IBM Plex Sans" panose="020B0503050203000203" pitchFamily="34" charset="77"/>
                        </a:rPr>
                        <a:t> </a:t>
                      </a:r>
                      <a:r>
                        <a:rPr lang="en-US" sz="1100" b="0" i="0" dirty="0">
                          <a:solidFill>
                            <a:srgbClr val="1C002E"/>
                          </a:solidFill>
                          <a:latin typeface="IBM Plex Sans" panose="020B0503050203000203" pitchFamily="34" charset="77"/>
                        </a:rPr>
                        <a:t>Text Analysis Platform</a:t>
                      </a:r>
                      <a:endParaRPr lang="en-US" sz="1100" b="1" i="0" dirty="0">
                        <a:solidFill>
                          <a:srgbClr val="1C002E"/>
                        </a:solidFill>
                        <a:latin typeface="IBM Plex Sans" panose="020B0503050203000203" pitchFamily="34" charset="77"/>
                      </a:endParaRPr>
                    </a:p>
                  </a:txBody>
                  <a:tcPr>
                    <a:noFill/>
                  </a:tcPr>
                </a:tc>
                <a:extLst>
                  <a:ext uri="{0D108BD9-81ED-4DB2-BD59-A6C34878D82A}">
                    <a16:rowId xmlns:a16="http://schemas.microsoft.com/office/drawing/2014/main" val="1295600144"/>
                  </a:ext>
                </a:extLst>
              </a:tr>
              <a:tr h="254530">
                <a:tc>
                  <a:txBody>
                    <a:bodyPr/>
                    <a:lstStyle/>
                    <a:p>
                      <a:pPr algn="ctr">
                        <a:buNone/>
                      </a:pPr>
                      <a:r>
                        <a:rPr lang="en-US" sz="900" b="1" i="0" dirty="0">
                          <a:solidFill>
                            <a:srgbClr val="1C002E"/>
                          </a:solidFill>
                          <a:latin typeface="IBM Plex Sans" panose="020B0503050203000203" pitchFamily="34" charset="77"/>
                        </a:rPr>
                        <a:t>Service Usability</a:t>
                      </a:r>
                    </a:p>
                  </a:txBody>
                  <a:tcPr>
                    <a:noFill/>
                  </a:tcPr>
                </a:tc>
                <a:tc>
                  <a:txBody>
                    <a:bodyPr/>
                    <a:lstStyle/>
                    <a:p>
                      <a:pPr marL="0" indent="0" algn="ctr">
                        <a:buFontTx/>
                        <a:buNone/>
                      </a:pPr>
                      <a:r>
                        <a:rPr lang="en-US" sz="1100" b="1" i="0" dirty="0">
                          <a:solidFill>
                            <a:srgbClr val="6D6C6E"/>
                          </a:solidFill>
                          <a:latin typeface="IBM Plex Sans" panose="020B0503050203000203" pitchFamily="34" charset="77"/>
                        </a:rPr>
                        <a:t>4</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5</a:t>
                      </a:r>
                    </a:p>
                  </a:txBody>
                  <a:tcPr anchor="ctr">
                    <a:noFill/>
                  </a:tcPr>
                </a:tc>
                <a:tc>
                  <a:txBody>
                    <a:bodyPr/>
                    <a:lstStyle/>
                    <a:p>
                      <a:pPr marL="0" indent="0" algn="ctr">
                        <a:buFont typeface="Arial" charset="0"/>
                        <a:buNone/>
                      </a:pPr>
                      <a:r>
                        <a:rPr lang="en-US" sz="1100" b="1" i="0" dirty="0">
                          <a:solidFill>
                            <a:srgbClr val="6D6C6E"/>
                          </a:solidFill>
                          <a:latin typeface="IBM Plex Sans" panose="020B0503050203000203" pitchFamily="34" charset="77"/>
                        </a:rPr>
                        <a:t>5</a:t>
                      </a:r>
                    </a:p>
                  </a:txBody>
                  <a:tcPr anchor="ctr">
                    <a:noFill/>
                  </a:tcPr>
                </a:tc>
                <a:tc>
                  <a:txBody>
                    <a:bodyPr/>
                    <a:lstStyle/>
                    <a:p>
                      <a:pPr marL="0" marR="0" lvl="0" indent="0" algn="ctr" defTabSz="457200" rtl="0" eaLnBrk="1" fontAlgn="auto" latinLnBrk="0" hangingPunct="1">
                        <a:lnSpc>
                          <a:spcPct val="100000"/>
                        </a:lnSpc>
                        <a:spcBef>
                          <a:spcPts val="0"/>
                        </a:spcBef>
                        <a:spcAft>
                          <a:spcPts val="0"/>
                        </a:spcAft>
                        <a:buClrTx/>
                        <a:buSzTx/>
                        <a:buFont typeface="Arial" charset="0"/>
                        <a:buNone/>
                        <a:tabLst/>
                        <a:defRPr/>
                      </a:pPr>
                      <a:r>
                        <a:rPr lang="en-US" sz="1100" b="1" i="0" dirty="0">
                          <a:solidFill>
                            <a:srgbClr val="6D6C6E"/>
                          </a:solidFill>
                          <a:latin typeface="IBM Plex Sans" panose="020B0503050203000203" pitchFamily="34" charset="77"/>
                        </a:rPr>
                        <a:t>4</a:t>
                      </a: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dirty="0">
                          <a:solidFill>
                            <a:srgbClr val="6D6C6E"/>
                          </a:solidFill>
                          <a:latin typeface="IBM Plex Sans" panose="020B0503050203000203" pitchFamily="34" charset="77"/>
                        </a:rPr>
                        <a:t>5</a:t>
                      </a: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dirty="0">
                          <a:solidFill>
                            <a:srgbClr val="6D6C6E"/>
                          </a:solidFill>
                          <a:latin typeface="IBM Plex Sans" panose="020B0503050203000203" pitchFamily="34" charset="77"/>
                        </a:rPr>
                        <a:t>4</a:t>
                      </a: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dirty="0">
                          <a:solidFill>
                            <a:srgbClr val="6D6C6E"/>
                          </a:solidFill>
                          <a:latin typeface="IBM Plex Sans" panose="020B0503050203000203" pitchFamily="34" charset="77"/>
                        </a:rPr>
                        <a:t>3</a:t>
                      </a: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dirty="0">
                          <a:solidFill>
                            <a:srgbClr val="6D6C6E"/>
                          </a:solidFill>
                          <a:latin typeface="IBM Plex Sans" panose="020B0503050203000203" pitchFamily="34" charset="77"/>
                        </a:rPr>
                        <a:t>4</a:t>
                      </a:r>
                    </a:p>
                  </a:txBody>
                  <a:tcPr anchor="ctr">
                    <a:noFill/>
                  </a:tcPr>
                </a:tc>
                <a:extLst>
                  <a:ext uri="{0D108BD9-81ED-4DB2-BD59-A6C34878D82A}">
                    <a16:rowId xmlns:a16="http://schemas.microsoft.com/office/drawing/2014/main" val="2221359788"/>
                  </a:ext>
                </a:extLst>
              </a:tr>
              <a:tr h="242338">
                <a:tc>
                  <a:txBody>
                    <a:bodyPr/>
                    <a:lstStyle/>
                    <a:p>
                      <a:pPr lvl="0" algn="ctr">
                        <a:buNone/>
                      </a:pPr>
                      <a:r>
                        <a:rPr lang="en-US" sz="900" b="1" i="0" u="none" strike="noStrike" noProof="0" dirty="0">
                          <a:solidFill>
                            <a:srgbClr val="1C002E"/>
                          </a:solidFill>
                          <a:latin typeface="IBM Plex Sans" panose="020B0503050203000203" pitchFamily="34" charset="77"/>
                        </a:rPr>
                        <a:t>UI Quality</a:t>
                      </a:r>
                      <a:endParaRPr lang="en-US" sz="900" b="1" i="0" dirty="0">
                        <a:solidFill>
                          <a:srgbClr val="1C002E"/>
                        </a:solidFill>
                        <a:latin typeface="IBM Plex Sans" panose="020B0503050203000203" pitchFamily="34" charset="77"/>
                      </a:endParaRPr>
                    </a:p>
                  </a:txBody>
                  <a:tcPr>
                    <a:noFill/>
                  </a:tcPr>
                </a:tc>
                <a:tc>
                  <a:txBody>
                    <a:bodyPr/>
                    <a:lstStyle/>
                    <a:p>
                      <a:pPr marL="0" indent="0" algn="ctr">
                        <a:buFontTx/>
                        <a:buNone/>
                      </a:pPr>
                      <a:r>
                        <a:rPr lang="en-US" sz="1100" b="1" i="0" dirty="0">
                          <a:solidFill>
                            <a:srgbClr val="6D6C6E"/>
                          </a:solidFill>
                          <a:latin typeface="IBM Plex Sans" panose="020B0503050203000203" pitchFamily="34" charset="77"/>
                        </a:rPr>
                        <a:t>3</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1</a:t>
                      </a:r>
                    </a:p>
                  </a:txBody>
                  <a:tcPr anchor="ctr">
                    <a:noFill/>
                  </a:tcPr>
                </a:tc>
                <a:tc>
                  <a:txBody>
                    <a:bodyPr/>
                    <a:lstStyle/>
                    <a:p>
                      <a:pPr marL="0" indent="0" algn="ctr">
                        <a:buFont typeface="Arial" charset="0"/>
                        <a:buNone/>
                      </a:pPr>
                      <a:r>
                        <a:rPr lang="en-US" sz="1100" b="1" i="0" dirty="0">
                          <a:solidFill>
                            <a:srgbClr val="6D6C6E"/>
                          </a:solidFill>
                          <a:latin typeface="IBM Plex Sans" panose="020B0503050203000203" pitchFamily="34" charset="77"/>
                        </a:rPr>
                        <a:t>5</a:t>
                      </a:r>
                    </a:p>
                  </a:txBody>
                  <a:tcPr anchor="ctr">
                    <a:noFill/>
                  </a:tcPr>
                </a:tc>
                <a:tc>
                  <a:txBody>
                    <a:bodyPr/>
                    <a:lstStyle/>
                    <a:p>
                      <a:pPr marL="0" indent="0" algn="ctr">
                        <a:buFont typeface="Arial" charset="0"/>
                        <a:buNone/>
                      </a:pPr>
                      <a:r>
                        <a:rPr lang="en-US" sz="1100" b="1" i="0" dirty="0">
                          <a:solidFill>
                            <a:srgbClr val="6D6C6E"/>
                          </a:solidFill>
                          <a:latin typeface="IBM Plex Sans" panose="020B0503050203000203" pitchFamily="34" charset="77"/>
                        </a:rPr>
                        <a:t>4</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5</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1</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1</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3</a:t>
                      </a:r>
                    </a:p>
                  </a:txBody>
                  <a:tcPr anchor="ctr">
                    <a:noFill/>
                  </a:tcPr>
                </a:tc>
                <a:extLst>
                  <a:ext uri="{0D108BD9-81ED-4DB2-BD59-A6C34878D82A}">
                    <a16:rowId xmlns:a16="http://schemas.microsoft.com/office/drawing/2014/main" val="2435937307"/>
                  </a:ext>
                </a:extLst>
              </a:tr>
              <a:tr h="230146">
                <a:tc>
                  <a:txBody>
                    <a:bodyPr/>
                    <a:lstStyle/>
                    <a:p>
                      <a:pPr lvl="0" algn="ctr">
                        <a:buNone/>
                      </a:pPr>
                      <a:r>
                        <a:rPr lang="en-US" sz="900" b="1" i="0" dirty="0">
                          <a:solidFill>
                            <a:srgbClr val="1C002E"/>
                          </a:solidFill>
                          <a:latin typeface="IBM Plex Sans" panose="020B0503050203000203" pitchFamily="34" charset="77"/>
                        </a:rPr>
                        <a:t>Enrichments</a:t>
                      </a:r>
                    </a:p>
                  </a:txBody>
                  <a:tcPr>
                    <a:noFill/>
                  </a:tcPr>
                </a:tc>
                <a:tc>
                  <a:txBody>
                    <a:bodyPr/>
                    <a:lstStyle/>
                    <a:p>
                      <a:pPr marL="0" indent="0" algn="ctr">
                        <a:buFontTx/>
                        <a:buNone/>
                      </a:pPr>
                      <a:r>
                        <a:rPr lang="en-US" sz="1100" b="1" i="0" dirty="0">
                          <a:solidFill>
                            <a:srgbClr val="6D6C6E"/>
                          </a:solidFill>
                          <a:latin typeface="IBM Plex Sans" panose="020B0503050203000203" pitchFamily="34" charset="77"/>
                        </a:rPr>
                        <a:t>4</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5</a:t>
                      </a:r>
                    </a:p>
                  </a:txBody>
                  <a:tcPr anchor="ctr">
                    <a:noFill/>
                  </a:tcPr>
                </a:tc>
                <a:tc>
                  <a:txBody>
                    <a:bodyPr/>
                    <a:lstStyle/>
                    <a:p>
                      <a:pPr marL="0" indent="0" algn="ctr">
                        <a:buFont typeface="Arial" charset="0"/>
                        <a:buNone/>
                      </a:pPr>
                      <a:r>
                        <a:rPr lang="en-US" sz="1100" b="1" i="0" dirty="0">
                          <a:solidFill>
                            <a:srgbClr val="6D6C6E"/>
                          </a:solidFill>
                          <a:latin typeface="IBM Plex Sans" panose="020B0503050203000203" pitchFamily="34" charset="77"/>
                        </a:rPr>
                        <a:t>4</a:t>
                      </a:r>
                    </a:p>
                  </a:txBody>
                  <a:tcPr anchor="ctr">
                    <a:noFill/>
                  </a:tcPr>
                </a:tc>
                <a:tc>
                  <a:txBody>
                    <a:bodyPr/>
                    <a:lstStyle/>
                    <a:p>
                      <a:pPr marL="0" indent="0" algn="ctr">
                        <a:buFont typeface="Arial" charset="0"/>
                        <a:buNone/>
                      </a:pPr>
                      <a:r>
                        <a:rPr lang="en-US" sz="1100" b="1" i="0" dirty="0">
                          <a:solidFill>
                            <a:srgbClr val="6D6C6E"/>
                          </a:solidFill>
                          <a:latin typeface="IBM Plex Sans" panose="020B0503050203000203" pitchFamily="34" charset="77"/>
                        </a:rPr>
                        <a:t>2</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4</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2</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3</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4</a:t>
                      </a:r>
                    </a:p>
                  </a:txBody>
                  <a:tcPr anchor="ctr">
                    <a:noFill/>
                  </a:tcPr>
                </a:tc>
                <a:extLst>
                  <a:ext uri="{0D108BD9-81ED-4DB2-BD59-A6C34878D82A}">
                    <a16:rowId xmlns:a16="http://schemas.microsoft.com/office/drawing/2014/main" val="10003"/>
                  </a:ext>
                </a:extLst>
              </a:tr>
              <a:tr h="254530">
                <a:tc>
                  <a:txBody>
                    <a:bodyPr/>
                    <a:lstStyle/>
                    <a:p>
                      <a:pPr lvl="0" algn="ctr">
                        <a:buNone/>
                      </a:pPr>
                      <a:r>
                        <a:rPr lang="en-US" sz="900" b="1" i="0" dirty="0">
                          <a:solidFill>
                            <a:srgbClr val="1C002E"/>
                          </a:solidFill>
                          <a:latin typeface="IBM Plex Sans" panose="020B0503050203000203" pitchFamily="34" charset="77"/>
                        </a:rPr>
                        <a:t>Support Infrastructure</a:t>
                      </a:r>
                    </a:p>
                  </a:txBody>
                  <a:tcPr>
                    <a:noFill/>
                  </a:tcPr>
                </a:tc>
                <a:tc>
                  <a:txBody>
                    <a:bodyPr/>
                    <a:lstStyle/>
                    <a:p>
                      <a:pPr marL="0" indent="0" algn="ctr">
                        <a:buFontTx/>
                        <a:buNone/>
                      </a:pPr>
                      <a:r>
                        <a:rPr lang="en-US" sz="1100" b="1" i="0" dirty="0">
                          <a:solidFill>
                            <a:srgbClr val="6D6C6E"/>
                          </a:solidFill>
                          <a:latin typeface="IBM Plex Sans" panose="020B0503050203000203" pitchFamily="34" charset="77"/>
                        </a:rPr>
                        <a:t>3</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5</a:t>
                      </a:r>
                    </a:p>
                  </a:txBody>
                  <a:tcPr anchor="ctr">
                    <a:noFill/>
                  </a:tcPr>
                </a:tc>
                <a:tc>
                  <a:txBody>
                    <a:bodyPr/>
                    <a:lstStyle/>
                    <a:p>
                      <a:pPr marL="0" indent="0" algn="ctr">
                        <a:buFont typeface="Arial" charset="0"/>
                        <a:buNone/>
                      </a:pPr>
                      <a:r>
                        <a:rPr lang="en-US" sz="1100" b="1" i="0" dirty="0">
                          <a:solidFill>
                            <a:srgbClr val="6D6C6E"/>
                          </a:solidFill>
                          <a:latin typeface="IBM Plex Sans" panose="020B0503050203000203" pitchFamily="34" charset="77"/>
                        </a:rPr>
                        <a:t>3</a:t>
                      </a:r>
                    </a:p>
                  </a:txBody>
                  <a:tcPr anchor="ctr">
                    <a:noFill/>
                  </a:tcPr>
                </a:tc>
                <a:tc>
                  <a:txBody>
                    <a:bodyPr/>
                    <a:lstStyle/>
                    <a:p>
                      <a:pPr marL="0" indent="0" algn="ctr">
                        <a:buFont typeface="Arial" charset="0"/>
                        <a:buNone/>
                      </a:pPr>
                      <a:r>
                        <a:rPr lang="en-US" sz="1100" b="1" i="0" dirty="0">
                          <a:solidFill>
                            <a:srgbClr val="6D6C6E"/>
                          </a:solidFill>
                          <a:latin typeface="IBM Plex Sans" panose="020B0503050203000203" pitchFamily="34" charset="77"/>
                        </a:rPr>
                        <a:t>2</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4</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2</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2</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2</a:t>
                      </a:r>
                    </a:p>
                  </a:txBody>
                  <a:tcPr anchor="ctr">
                    <a:noFill/>
                  </a:tcPr>
                </a:tc>
                <a:extLst>
                  <a:ext uri="{0D108BD9-81ED-4DB2-BD59-A6C34878D82A}">
                    <a16:rowId xmlns:a16="http://schemas.microsoft.com/office/drawing/2014/main" val="10004"/>
                  </a:ext>
                </a:extLst>
              </a:tr>
              <a:tr h="242338">
                <a:tc>
                  <a:txBody>
                    <a:bodyPr/>
                    <a:lstStyle/>
                    <a:p>
                      <a:pPr lvl="0" algn="ctr">
                        <a:buNone/>
                      </a:pPr>
                      <a:r>
                        <a:rPr lang="en-US" sz="900" b="1" i="0" dirty="0">
                          <a:solidFill>
                            <a:srgbClr val="1C002E"/>
                          </a:solidFill>
                          <a:latin typeface="IBM Plex Sans" panose="020B0503050203000203" pitchFamily="34" charset="77"/>
                        </a:rPr>
                        <a:t>Data Control + Compliance</a:t>
                      </a:r>
                    </a:p>
                  </a:txBody>
                  <a:tcPr>
                    <a:noFill/>
                  </a:tcPr>
                </a:tc>
                <a:tc>
                  <a:txBody>
                    <a:bodyPr/>
                    <a:lstStyle/>
                    <a:p>
                      <a:pPr marL="0" indent="0" algn="ctr">
                        <a:buFontTx/>
                        <a:buNone/>
                      </a:pPr>
                      <a:r>
                        <a:rPr lang="en-US" sz="1100" b="1" i="0" dirty="0">
                          <a:solidFill>
                            <a:srgbClr val="6D6C6E"/>
                          </a:solidFill>
                          <a:latin typeface="IBM Plex Sans" panose="020B0503050203000203" pitchFamily="34" charset="77"/>
                        </a:rPr>
                        <a:t>5</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2</a:t>
                      </a:r>
                    </a:p>
                  </a:txBody>
                  <a:tcPr anchor="ctr">
                    <a:noFill/>
                  </a:tcPr>
                </a:tc>
                <a:tc>
                  <a:txBody>
                    <a:bodyPr/>
                    <a:lstStyle/>
                    <a:p>
                      <a:pPr marL="0" indent="0" algn="ctr">
                        <a:buFont typeface="Arial" charset="0"/>
                        <a:buNone/>
                      </a:pPr>
                      <a:r>
                        <a:rPr lang="en-US" sz="1100" b="1" i="0" dirty="0">
                          <a:solidFill>
                            <a:srgbClr val="6D6C6E"/>
                          </a:solidFill>
                          <a:latin typeface="IBM Plex Sans" panose="020B0503050203000203" pitchFamily="34" charset="77"/>
                        </a:rPr>
                        <a:t>2</a:t>
                      </a:r>
                    </a:p>
                  </a:txBody>
                  <a:tcPr anchor="ctr">
                    <a:noFill/>
                  </a:tcPr>
                </a:tc>
                <a:tc>
                  <a:txBody>
                    <a:bodyPr/>
                    <a:lstStyle/>
                    <a:p>
                      <a:pPr marL="0" indent="0" algn="ctr">
                        <a:buFont typeface="Arial" charset="0"/>
                        <a:buNone/>
                      </a:pPr>
                      <a:r>
                        <a:rPr lang="en-US" sz="1100" b="1" i="0" dirty="0">
                          <a:solidFill>
                            <a:srgbClr val="6D6C6E"/>
                          </a:solidFill>
                          <a:latin typeface="IBM Plex Sans" panose="020B0503050203000203" pitchFamily="34" charset="77"/>
                        </a:rPr>
                        <a:t>1</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3</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2</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1</a:t>
                      </a:r>
                    </a:p>
                  </a:txBody>
                  <a:tcPr anchor="ctr">
                    <a:noFill/>
                  </a:tcPr>
                </a:tc>
                <a:tc>
                  <a:txBody>
                    <a:bodyPr/>
                    <a:lstStyle/>
                    <a:p>
                      <a:pPr marL="0" indent="0" algn="ctr">
                        <a:buFontTx/>
                        <a:buNone/>
                      </a:pPr>
                      <a:r>
                        <a:rPr lang="en-US" sz="1100" b="1" i="0" dirty="0">
                          <a:solidFill>
                            <a:srgbClr val="6D6C6E"/>
                          </a:solidFill>
                          <a:latin typeface="IBM Plex Sans" panose="020B0503050203000203" pitchFamily="34" charset="77"/>
                        </a:rPr>
                        <a:t>1</a:t>
                      </a:r>
                    </a:p>
                  </a:txBody>
                  <a:tcPr anchor="c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69424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20C2-ACC9-4A4A-BDAF-96A0257475F3}"/>
              </a:ext>
            </a:extLst>
          </p:cNvPr>
          <p:cNvSpPr>
            <a:spLocks noGrp="1"/>
          </p:cNvSpPr>
          <p:nvPr>
            <p:ph type="ctrTitle"/>
          </p:nvPr>
        </p:nvSpPr>
        <p:spPr>
          <a:xfrm>
            <a:off x="401653" y="1461331"/>
            <a:ext cx="2142674" cy="2126398"/>
          </a:xfrm>
          <a:prstGeom prst="ellipse">
            <a:avLst/>
          </a:prstGeom>
          <a:solidFill>
            <a:srgbClr val="262626"/>
          </a:solidFill>
          <a:ln w="174625" cmpd="thinThick">
            <a:solidFill>
              <a:srgbClr val="262626"/>
            </a:solidFill>
          </a:ln>
        </p:spPr>
        <p:txBody>
          <a:bodyPr vert="horz" lIns="68580" tIns="34290" rIns="68580" bIns="34290" rtlCol="0" anchor="ctr" anchorCtr="0">
            <a:normAutofit/>
          </a:bodyPr>
          <a:lstStyle/>
          <a:p>
            <a:r>
              <a:rPr lang="en-US" sz="1950" dirty="0">
                <a:solidFill>
                  <a:srgbClr val="FFFFFF"/>
                </a:solidFill>
                <a:ea typeface="+mj-ea"/>
                <a:cs typeface="+mj-cs"/>
              </a:rPr>
              <a:t>Leading Competitors</a:t>
            </a:r>
          </a:p>
        </p:txBody>
      </p:sp>
      <p:pic>
        <p:nvPicPr>
          <p:cNvPr id="10" name="Picture 9">
            <a:extLst>
              <a:ext uri="{FF2B5EF4-FFF2-40B4-BE49-F238E27FC236}">
                <a16:creationId xmlns:a16="http://schemas.microsoft.com/office/drawing/2014/main" id="{983C65AF-30BE-054E-9723-3481F323F791}"/>
              </a:ext>
            </a:extLst>
          </p:cNvPr>
          <p:cNvPicPr>
            <a:picLocks noChangeAspect="1"/>
          </p:cNvPicPr>
          <p:nvPr/>
        </p:nvPicPr>
        <p:blipFill>
          <a:blip r:embed="rId2"/>
          <a:stretch>
            <a:fillRect/>
          </a:stretch>
        </p:blipFill>
        <p:spPr>
          <a:xfrm>
            <a:off x="3028951" y="1060957"/>
            <a:ext cx="5391149" cy="3019043"/>
          </a:xfrm>
          <a:prstGeom prst="rect">
            <a:avLst/>
          </a:prstGeom>
        </p:spPr>
      </p:pic>
      <p:sp>
        <p:nvSpPr>
          <p:cNvPr id="9" name="AutoShape 6">
            <a:extLst>
              <a:ext uri="{FF2B5EF4-FFF2-40B4-BE49-F238E27FC236}">
                <a16:creationId xmlns:a16="http://schemas.microsoft.com/office/drawing/2014/main" id="{2D234EF6-16CC-C643-AF1A-5F95392E8F8C}"/>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7" name="Title 1">
            <a:extLst>
              <a:ext uri="{FF2B5EF4-FFF2-40B4-BE49-F238E27FC236}">
                <a16:creationId xmlns:a16="http://schemas.microsoft.com/office/drawing/2014/main" id="{30F3633F-C087-554A-AECA-F94D3D4E0305}"/>
              </a:ext>
            </a:extLst>
          </p:cNvPr>
          <p:cNvSpPr txBox="1">
            <a:spLocks/>
          </p:cNvSpPr>
          <p:nvPr/>
        </p:nvSpPr>
        <p:spPr>
          <a:xfrm>
            <a:off x="228599" y="411480"/>
            <a:ext cx="6028765"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Competitive – Watson Discovery</a:t>
            </a:r>
          </a:p>
        </p:txBody>
      </p:sp>
      <p:sp>
        <p:nvSpPr>
          <p:cNvPr id="8" name="Text Placeholder 5">
            <a:extLst>
              <a:ext uri="{FF2B5EF4-FFF2-40B4-BE49-F238E27FC236}">
                <a16:creationId xmlns:a16="http://schemas.microsoft.com/office/drawing/2014/main" id="{50DA65A6-C855-C24A-ABAB-E73F50A86F43}"/>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spTree>
    <p:extLst>
      <p:ext uri="{BB962C8B-B14F-4D97-AF65-F5344CB8AC3E}">
        <p14:creationId xmlns:p14="http://schemas.microsoft.com/office/powerpoint/2010/main" val="4119869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20C2-ACC9-4A4A-BDAF-96A0257475F3}"/>
              </a:ext>
            </a:extLst>
          </p:cNvPr>
          <p:cNvSpPr>
            <a:spLocks noGrp="1"/>
          </p:cNvSpPr>
          <p:nvPr>
            <p:ph type="ctrTitle"/>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chorCtr="0">
            <a:normAutofit/>
          </a:bodyPr>
          <a:lstStyle/>
          <a:p>
            <a:r>
              <a:rPr lang="en-US" sz="1950" dirty="0">
                <a:solidFill>
                  <a:srgbClr val="FFFFFF"/>
                </a:solidFill>
                <a:ea typeface="+mj-ea"/>
                <a:cs typeface="+mj-cs"/>
              </a:rPr>
              <a:t>Features Landscape</a:t>
            </a:r>
          </a:p>
        </p:txBody>
      </p:sp>
      <p:sp>
        <p:nvSpPr>
          <p:cNvPr id="9" name="AutoShape 6">
            <a:extLst>
              <a:ext uri="{FF2B5EF4-FFF2-40B4-BE49-F238E27FC236}">
                <a16:creationId xmlns:a16="http://schemas.microsoft.com/office/drawing/2014/main" id="{2D234EF6-16CC-C643-AF1A-5F95392E8F8C}"/>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en-US">
              <a:solidFill>
                <a:prstClr val="black"/>
              </a:solidFill>
              <a:latin typeface="Calibri" panose="020F0502020204030204"/>
            </a:endParaRPr>
          </a:p>
        </p:txBody>
      </p:sp>
      <p:pic>
        <p:nvPicPr>
          <p:cNvPr id="7" name="Picture 6">
            <a:extLst>
              <a:ext uri="{FF2B5EF4-FFF2-40B4-BE49-F238E27FC236}">
                <a16:creationId xmlns:a16="http://schemas.microsoft.com/office/drawing/2014/main" id="{1B47F021-0AD2-3B40-84AD-BCAA7720313E}"/>
              </a:ext>
            </a:extLst>
          </p:cNvPr>
          <p:cNvPicPr>
            <a:picLocks noChangeAspect="1"/>
          </p:cNvPicPr>
          <p:nvPr/>
        </p:nvPicPr>
        <p:blipFill>
          <a:blip r:embed="rId2"/>
          <a:stretch>
            <a:fillRect/>
          </a:stretch>
        </p:blipFill>
        <p:spPr>
          <a:xfrm>
            <a:off x="3015841" y="830632"/>
            <a:ext cx="5575967" cy="3710835"/>
          </a:xfrm>
          <a:prstGeom prst="rect">
            <a:avLst/>
          </a:prstGeom>
        </p:spPr>
      </p:pic>
      <p:sp>
        <p:nvSpPr>
          <p:cNvPr id="8" name="Title 1">
            <a:extLst>
              <a:ext uri="{FF2B5EF4-FFF2-40B4-BE49-F238E27FC236}">
                <a16:creationId xmlns:a16="http://schemas.microsoft.com/office/drawing/2014/main" id="{F25486D2-594E-0247-97AE-05A621BFF4D9}"/>
              </a:ext>
            </a:extLst>
          </p:cNvPr>
          <p:cNvSpPr txBox="1">
            <a:spLocks/>
          </p:cNvSpPr>
          <p:nvPr/>
        </p:nvSpPr>
        <p:spPr>
          <a:xfrm>
            <a:off x="228599" y="411480"/>
            <a:ext cx="6028765"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Competitive – Watson Discovery</a:t>
            </a:r>
          </a:p>
        </p:txBody>
      </p:sp>
      <p:sp>
        <p:nvSpPr>
          <p:cNvPr id="10" name="Text Placeholder 5">
            <a:extLst>
              <a:ext uri="{FF2B5EF4-FFF2-40B4-BE49-F238E27FC236}">
                <a16:creationId xmlns:a16="http://schemas.microsoft.com/office/drawing/2014/main" id="{59B100E0-0840-6241-A995-A60F75405B25}"/>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spTree>
    <p:extLst>
      <p:ext uri="{BB962C8B-B14F-4D97-AF65-F5344CB8AC3E}">
        <p14:creationId xmlns:p14="http://schemas.microsoft.com/office/powerpoint/2010/main" val="2950989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20C2-ACC9-4A4A-BDAF-96A0257475F3}"/>
              </a:ext>
            </a:extLst>
          </p:cNvPr>
          <p:cNvSpPr>
            <a:spLocks noGrp="1"/>
          </p:cNvSpPr>
          <p:nvPr>
            <p:ph type="ctrTitle"/>
          </p:nvPr>
        </p:nvSpPr>
        <p:spPr>
          <a:xfrm>
            <a:off x="333287" y="1538243"/>
            <a:ext cx="2211040" cy="2049486"/>
          </a:xfrm>
          <a:prstGeom prst="ellipse">
            <a:avLst/>
          </a:prstGeom>
          <a:solidFill>
            <a:srgbClr val="262626"/>
          </a:solidFill>
          <a:ln w="174625" cmpd="thinThick">
            <a:solidFill>
              <a:srgbClr val="262626"/>
            </a:solidFill>
          </a:ln>
        </p:spPr>
        <p:txBody>
          <a:bodyPr vert="horz" lIns="68580" tIns="34290" rIns="68580" bIns="34290" rtlCol="0" anchor="ctr" anchorCtr="0">
            <a:normAutofit/>
          </a:bodyPr>
          <a:lstStyle/>
          <a:p>
            <a:r>
              <a:rPr lang="en-US" sz="1950" dirty="0">
                <a:solidFill>
                  <a:srgbClr val="FFFFFF"/>
                </a:solidFill>
                <a:ea typeface="+mj-ea"/>
                <a:cs typeface="+mj-cs"/>
              </a:rPr>
              <a:t>Strengths &amp; Weaknesses</a:t>
            </a:r>
          </a:p>
        </p:txBody>
      </p:sp>
      <p:sp>
        <p:nvSpPr>
          <p:cNvPr id="9" name="AutoShape 6">
            <a:extLst>
              <a:ext uri="{FF2B5EF4-FFF2-40B4-BE49-F238E27FC236}">
                <a16:creationId xmlns:a16="http://schemas.microsoft.com/office/drawing/2014/main" id="{2D234EF6-16CC-C643-AF1A-5F95392E8F8C}"/>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en-US">
              <a:solidFill>
                <a:prstClr val="black"/>
              </a:solidFill>
              <a:latin typeface="Calibri" panose="020F0502020204030204"/>
            </a:endParaRPr>
          </a:p>
        </p:txBody>
      </p:sp>
      <p:pic>
        <p:nvPicPr>
          <p:cNvPr id="3" name="Picture 2">
            <a:extLst>
              <a:ext uri="{FF2B5EF4-FFF2-40B4-BE49-F238E27FC236}">
                <a16:creationId xmlns:a16="http://schemas.microsoft.com/office/drawing/2014/main" id="{3DC3CB74-F53D-F24E-BA7C-8628E9BFABC4}"/>
              </a:ext>
            </a:extLst>
          </p:cNvPr>
          <p:cNvPicPr>
            <a:picLocks noChangeAspect="1"/>
          </p:cNvPicPr>
          <p:nvPr/>
        </p:nvPicPr>
        <p:blipFill>
          <a:blip r:embed="rId3"/>
          <a:stretch>
            <a:fillRect/>
          </a:stretch>
        </p:blipFill>
        <p:spPr>
          <a:xfrm>
            <a:off x="3537333" y="834707"/>
            <a:ext cx="5075331" cy="3702685"/>
          </a:xfrm>
          <a:prstGeom prst="rect">
            <a:avLst/>
          </a:prstGeom>
        </p:spPr>
      </p:pic>
      <p:sp>
        <p:nvSpPr>
          <p:cNvPr id="7" name="Title 1">
            <a:extLst>
              <a:ext uri="{FF2B5EF4-FFF2-40B4-BE49-F238E27FC236}">
                <a16:creationId xmlns:a16="http://schemas.microsoft.com/office/drawing/2014/main" id="{1FDE06A4-7457-B34A-949F-A4A271819A53}"/>
              </a:ext>
            </a:extLst>
          </p:cNvPr>
          <p:cNvSpPr txBox="1">
            <a:spLocks/>
          </p:cNvSpPr>
          <p:nvPr/>
        </p:nvSpPr>
        <p:spPr>
          <a:xfrm>
            <a:off x="228599" y="411480"/>
            <a:ext cx="6028765"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Competitive – Watson Discovery</a:t>
            </a:r>
          </a:p>
        </p:txBody>
      </p:sp>
      <p:sp>
        <p:nvSpPr>
          <p:cNvPr id="8" name="Text Placeholder 5">
            <a:extLst>
              <a:ext uri="{FF2B5EF4-FFF2-40B4-BE49-F238E27FC236}">
                <a16:creationId xmlns:a16="http://schemas.microsoft.com/office/drawing/2014/main" id="{AE19184B-541A-3F4D-835D-20304320A90A}"/>
              </a:ext>
            </a:extLst>
          </p:cNvPr>
          <p:cNvSpPr txBox="1">
            <a:spLocks/>
          </p:cNvSpPr>
          <p:nvPr/>
        </p:nvSpPr>
        <p:spPr>
          <a:xfrm>
            <a:off x="228600" y="200563"/>
            <a:ext cx="4114800" cy="30003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Introduction to Text Analytics</a:t>
            </a:r>
          </a:p>
          <a:p>
            <a:endParaRPr lang="en-US" dirty="0"/>
          </a:p>
        </p:txBody>
      </p:sp>
    </p:spTree>
    <p:extLst>
      <p:ext uri="{BB962C8B-B14F-4D97-AF65-F5344CB8AC3E}">
        <p14:creationId xmlns:p14="http://schemas.microsoft.com/office/powerpoint/2010/main" val="403261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201584" y="679290"/>
            <a:ext cx="6813470" cy="4367590"/>
          </a:xfrm>
          <a:prstGeom prst="rect">
            <a:avLst/>
          </a:prstGeom>
          <a:gradFill rotWithShape="1">
            <a:gsLst>
              <a:gs pos="0">
                <a:srgbClr val="CCCCFF">
                  <a:alpha val="29999"/>
                </a:srgbClr>
              </a:gs>
              <a:gs pos="100000">
                <a:srgbClr val="5E5E76">
                  <a:alpha val="50000"/>
                </a:srgbClr>
              </a:gs>
            </a:gsLst>
            <a:path path="rect">
              <a:fillToRect r="100000" b="100000"/>
            </a:path>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2800">
                <a:solidFill>
                  <a:schemeClr val="tx1"/>
                </a:solidFill>
                <a:latin typeface="+mn-lt"/>
                <a:ea typeface="MS PGothic" pitchFamily="34" charset="-128"/>
                <a:cs typeface="ＭＳ Ｐゴシック" charset="0"/>
              </a:defRPr>
            </a:lvl1pPr>
            <a:lvl2pPr marL="509588" indent="-173038" algn="l" rtl="0" eaLnBrk="0" fontAlgn="base" hangingPunct="0">
              <a:spcBef>
                <a:spcPct val="0"/>
              </a:spcBef>
              <a:spcAft>
                <a:spcPct val="0"/>
              </a:spcAft>
              <a:buClr>
                <a:schemeClr val="tx1"/>
              </a:buClr>
              <a:buFont typeface="Arial" panose="020B0604020202020204" pitchFamily="34" charset="0"/>
              <a:buChar char="–"/>
              <a:defRPr sz="2400">
                <a:solidFill>
                  <a:schemeClr val="tx1"/>
                </a:solidFill>
                <a:latin typeface="+mn-lt"/>
                <a:ea typeface="MS PGothic" pitchFamily="34" charset="-128"/>
              </a:defRPr>
            </a:lvl2pPr>
            <a:lvl3pPr marL="855663" indent="-173038" algn="l" rtl="0" eaLnBrk="0" fontAlgn="base" hangingPunct="0">
              <a:spcBef>
                <a:spcPct val="0"/>
              </a:spcBef>
              <a:spcAft>
                <a:spcPct val="0"/>
              </a:spcAft>
              <a:buClr>
                <a:schemeClr val="tx1"/>
              </a:buClr>
              <a:buChar char="•"/>
              <a:defRPr sz="2000">
                <a:solidFill>
                  <a:schemeClr val="tx1"/>
                </a:solidFill>
                <a:latin typeface="+mn-lt"/>
                <a:ea typeface="MS PGothic" pitchFamily="34" charset="-128"/>
              </a:defRPr>
            </a:lvl3pPr>
            <a:lvl4pPr marL="1160463" indent="-228600" algn="l" rtl="0" eaLnBrk="0" fontAlgn="base" hangingPunct="0">
              <a:spcBef>
                <a:spcPct val="0"/>
              </a:spcBef>
              <a:spcAft>
                <a:spcPct val="0"/>
              </a:spcAft>
              <a:buClr>
                <a:schemeClr val="tx1"/>
              </a:buClr>
              <a:buFont typeface="Lucida Grande"/>
              <a:buChar char="−"/>
              <a:defRPr sz="1800">
                <a:solidFill>
                  <a:schemeClr val="tx1"/>
                </a:solidFill>
                <a:latin typeface="+mn-lt"/>
                <a:ea typeface="MS PGothic" pitchFamily="34" charset="-128"/>
              </a:defRPr>
            </a:lvl4pPr>
            <a:lvl5pPr marL="1371600" indent="-173038" algn="l" rtl="0" eaLnBrk="0" fontAlgn="base" hangingPunct="0">
              <a:spcBef>
                <a:spcPts val="100"/>
              </a:spcBef>
              <a:spcAft>
                <a:spcPct val="0"/>
              </a:spcAft>
              <a:buClr>
                <a:schemeClr val="tx1"/>
              </a:buClr>
              <a:buFont typeface="Arial" panose="020B0604020202020204" pitchFamily="34" charset="0"/>
              <a:buChar char="•"/>
              <a:defRPr sz="1800">
                <a:solidFill>
                  <a:schemeClr val="tx1"/>
                </a:solidFill>
                <a:latin typeface="+mn-lt"/>
                <a:ea typeface="MS PGothic" pitchFamily="34" charset="-128"/>
              </a:defRPr>
            </a:lvl5pPr>
            <a:lvl6pPr marL="1997075" indent="-163513" algn="l" rtl="0" eaLnBrk="1" fontAlgn="base" hangingPunct="1">
              <a:spcBef>
                <a:spcPct val="20000"/>
              </a:spcBef>
              <a:spcAft>
                <a:spcPct val="0"/>
              </a:spcAft>
              <a:buClr>
                <a:schemeClr val="bg1"/>
              </a:buClr>
              <a:buChar char="»"/>
              <a:defRPr sz="1800">
                <a:solidFill>
                  <a:schemeClr val="bg1"/>
                </a:solidFill>
                <a:latin typeface="+mn-lt"/>
                <a:ea typeface="+mn-ea"/>
              </a:defRPr>
            </a:lvl6pPr>
            <a:lvl7pPr marL="2454275" indent="-163513" algn="l" rtl="0" eaLnBrk="1" fontAlgn="base" hangingPunct="1">
              <a:spcBef>
                <a:spcPct val="20000"/>
              </a:spcBef>
              <a:spcAft>
                <a:spcPct val="0"/>
              </a:spcAft>
              <a:buClr>
                <a:schemeClr val="bg1"/>
              </a:buClr>
              <a:buChar char="»"/>
              <a:defRPr sz="1800">
                <a:solidFill>
                  <a:schemeClr val="bg1"/>
                </a:solidFill>
                <a:latin typeface="+mn-lt"/>
                <a:ea typeface="+mn-ea"/>
              </a:defRPr>
            </a:lvl7pPr>
            <a:lvl8pPr marL="2911475" indent="-163513" algn="l" rtl="0" eaLnBrk="1" fontAlgn="base" hangingPunct="1">
              <a:spcBef>
                <a:spcPct val="20000"/>
              </a:spcBef>
              <a:spcAft>
                <a:spcPct val="0"/>
              </a:spcAft>
              <a:buClr>
                <a:schemeClr val="bg1"/>
              </a:buClr>
              <a:buChar char="»"/>
              <a:defRPr sz="1800">
                <a:solidFill>
                  <a:schemeClr val="bg1"/>
                </a:solidFill>
                <a:latin typeface="+mn-lt"/>
                <a:ea typeface="+mn-ea"/>
              </a:defRPr>
            </a:lvl8pPr>
            <a:lvl9pPr marL="3368675" indent="-163513" algn="l" rtl="0" eaLnBrk="1" fontAlgn="base" hangingPunct="1">
              <a:spcBef>
                <a:spcPct val="20000"/>
              </a:spcBef>
              <a:spcAft>
                <a:spcPct val="0"/>
              </a:spcAft>
              <a:buClr>
                <a:schemeClr val="bg1"/>
              </a:buClr>
              <a:buChar char="»"/>
              <a:defRPr sz="1800">
                <a:solidFill>
                  <a:schemeClr val="bg1"/>
                </a:solidFill>
                <a:latin typeface="+mn-lt"/>
                <a:ea typeface="+mn-ea"/>
              </a:defRPr>
            </a:lvl9pPr>
          </a:lstStyle>
          <a:p>
            <a:pPr marL="342900" indent="0" algn="ctr">
              <a:spcBef>
                <a:spcPts val="0"/>
              </a:spcBef>
              <a:buNone/>
            </a:pPr>
            <a:endParaRPr lang="en-US" sz="600" dirty="0">
              <a:latin typeface="Century Gothic" panose="020B0502020202020204" pitchFamily="34" charset="0"/>
            </a:endParaRPr>
          </a:p>
        </p:txBody>
      </p:sp>
      <p:pic>
        <p:nvPicPr>
          <p:cNvPr id="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5755" y="1017813"/>
            <a:ext cx="6385127" cy="3864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8"/>
          <p:cNvSpPr txBox="1">
            <a:spLocks/>
          </p:cNvSpPr>
          <p:nvPr/>
        </p:nvSpPr>
        <p:spPr>
          <a:xfrm>
            <a:off x="2281749" y="694380"/>
            <a:ext cx="6409134" cy="753666"/>
          </a:xfrm>
          <a:prstGeom prst="rect">
            <a:avLst/>
          </a:prstGeom>
        </p:spPr>
        <p:txBody>
          <a:bodyPr/>
          <a:lstStyle>
            <a:lvl1pPr algn="l" rtl="0" eaLnBrk="1" fontAlgn="base" hangingPunct="1">
              <a:spcBef>
                <a:spcPct val="0"/>
              </a:spcBef>
              <a:spcAft>
                <a:spcPct val="0"/>
              </a:spcAft>
              <a:defRPr sz="2200">
                <a:solidFill>
                  <a:schemeClr val="tx1"/>
                </a:solidFill>
                <a:latin typeface="+mj-lt"/>
                <a:ea typeface="+mj-ea"/>
                <a:cs typeface="+mj-cs"/>
              </a:defRPr>
            </a:lvl1pPr>
            <a:lvl2pPr algn="l" rtl="0" eaLnBrk="1" fontAlgn="base" hangingPunct="1">
              <a:spcBef>
                <a:spcPct val="0"/>
              </a:spcBef>
              <a:spcAft>
                <a:spcPct val="0"/>
              </a:spcAft>
              <a:defRPr sz="2200">
                <a:solidFill>
                  <a:schemeClr val="tx1"/>
                </a:solidFill>
                <a:latin typeface="Arial" pitchFamily="34" charset="0"/>
              </a:defRPr>
            </a:lvl2pPr>
            <a:lvl3pPr algn="l" rtl="0" eaLnBrk="1" fontAlgn="base" hangingPunct="1">
              <a:spcBef>
                <a:spcPct val="0"/>
              </a:spcBef>
              <a:spcAft>
                <a:spcPct val="0"/>
              </a:spcAft>
              <a:defRPr sz="2200">
                <a:solidFill>
                  <a:schemeClr val="tx1"/>
                </a:solidFill>
                <a:latin typeface="Arial" pitchFamily="34" charset="0"/>
              </a:defRPr>
            </a:lvl3pPr>
            <a:lvl4pPr algn="l" rtl="0" eaLnBrk="1" fontAlgn="base" hangingPunct="1">
              <a:spcBef>
                <a:spcPct val="0"/>
              </a:spcBef>
              <a:spcAft>
                <a:spcPct val="0"/>
              </a:spcAft>
              <a:defRPr sz="2200">
                <a:solidFill>
                  <a:schemeClr val="tx1"/>
                </a:solidFill>
                <a:latin typeface="Arial" pitchFamily="34" charset="0"/>
              </a:defRPr>
            </a:lvl4pPr>
            <a:lvl5pPr algn="l" rtl="0" eaLnBrk="1" fontAlgn="base" hangingPunct="1">
              <a:spcBef>
                <a:spcPct val="0"/>
              </a:spcBef>
              <a:spcAft>
                <a:spcPct val="0"/>
              </a:spcAft>
              <a:defRPr sz="2200">
                <a:solidFill>
                  <a:schemeClr val="tx1"/>
                </a:solidFill>
                <a:latin typeface="Arial" pitchFamily="34" charset="0"/>
              </a:defRPr>
            </a:lvl5pPr>
            <a:lvl6pPr marL="457200" algn="l" rtl="0" eaLnBrk="1" fontAlgn="base" hangingPunct="1">
              <a:spcBef>
                <a:spcPct val="0"/>
              </a:spcBef>
              <a:spcAft>
                <a:spcPct val="0"/>
              </a:spcAft>
              <a:defRPr sz="2200">
                <a:solidFill>
                  <a:schemeClr val="tx1"/>
                </a:solidFill>
                <a:latin typeface="Arial" pitchFamily="34" charset="0"/>
              </a:defRPr>
            </a:lvl6pPr>
            <a:lvl7pPr marL="914400" algn="l" rtl="0" eaLnBrk="1" fontAlgn="base" hangingPunct="1">
              <a:spcBef>
                <a:spcPct val="0"/>
              </a:spcBef>
              <a:spcAft>
                <a:spcPct val="0"/>
              </a:spcAft>
              <a:defRPr sz="2200">
                <a:solidFill>
                  <a:schemeClr val="tx1"/>
                </a:solidFill>
                <a:latin typeface="Arial" pitchFamily="34" charset="0"/>
              </a:defRPr>
            </a:lvl7pPr>
            <a:lvl8pPr marL="1371600" algn="l" rtl="0" eaLnBrk="1" fontAlgn="base" hangingPunct="1">
              <a:spcBef>
                <a:spcPct val="0"/>
              </a:spcBef>
              <a:spcAft>
                <a:spcPct val="0"/>
              </a:spcAft>
              <a:defRPr sz="2200">
                <a:solidFill>
                  <a:schemeClr val="tx1"/>
                </a:solidFill>
                <a:latin typeface="Arial" pitchFamily="34" charset="0"/>
              </a:defRPr>
            </a:lvl8pPr>
            <a:lvl9pPr marL="1828800" algn="l" rtl="0" eaLnBrk="1" fontAlgn="base" hangingPunct="1">
              <a:spcBef>
                <a:spcPct val="0"/>
              </a:spcBef>
              <a:spcAft>
                <a:spcPct val="0"/>
              </a:spcAft>
              <a:defRPr sz="2200">
                <a:solidFill>
                  <a:schemeClr val="tx1"/>
                </a:solidFill>
                <a:latin typeface="Arial" pitchFamily="34" charset="0"/>
              </a:defRPr>
            </a:lvl9pPr>
          </a:lstStyle>
          <a:p>
            <a:br>
              <a:rPr lang="en-AU" sz="1650" kern="0" dirty="0"/>
            </a:br>
            <a:endParaRPr lang="en-AU" sz="1650" kern="0" dirty="0"/>
          </a:p>
        </p:txBody>
      </p:sp>
      <p:sp>
        <p:nvSpPr>
          <p:cNvPr id="6" name="Title 5"/>
          <p:cNvSpPr>
            <a:spLocks noGrp="1"/>
          </p:cNvSpPr>
          <p:nvPr>
            <p:ph type="title"/>
          </p:nvPr>
        </p:nvSpPr>
        <p:spPr>
          <a:xfrm>
            <a:off x="2336749" y="1351101"/>
            <a:ext cx="2980850" cy="376238"/>
          </a:xfrm>
        </p:spPr>
        <p:txBody>
          <a:bodyPr/>
          <a:lstStyle/>
          <a:p>
            <a:pPr marL="342900">
              <a:spcBef>
                <a:spcPts val="0"/>
              </a:spcBef>
            </a:pPr>
            <a:r>
              <a:rPr lang="en-US" sz="2000" u="sng" dirty="0">
                <a:solidFill>
                  <a:schemeClr val="bg2"/>
                </a:solidFill>
              </a:rPr>
              <a:t>CRISP-DM -</a:t>
            </a:r>
            <a:r>
              <a:rPr lang="en-US" sz="2000" dirty="0">
                <a:solidFill>
                  <a:schemeClr val="bg2"/>
                </a:solidFill>
              </a:rPr>
              <a:t> </a:t>
            </a:r>
            <a:r>
              <a:rPr lang="en-US" sz="2000" b="0" dirty="0">
                <a:solidFill>
                  <a:schemeClr val="bg2"/>
                </a:solidFill>
              </a:rPr>
              <a:t>the data mining process methodology that describes commonly used approaches that data mining experts use to tackle business problems.</a:t>
            </a:r>
            <a:endParaRPr lang="en-US" sz="2000" b="0" dirty="0">
              <a:solidFill>
                <a:schemeClr val="bg2"/>
              </a:solidFill>
              <a:latin typeface="Century Gothic" panose="020B0502020202020204" pitchFamily="34" charset="0"/>
            </a:endParaRPr>
          </a:p>
        </p:txBody>
      </p:sp>
      <p:sp>
        <p:nvSpPr>
          <p:cNvPr id="8" name="Title 18">
            <a:extLst>
              <a:ext uri="{FF2B5EF4-FFF2-40B4-BE49-F238E27FC236}">
                <a16:creationId xmlns:a16="http://schemas.microsoft.com/office/drawing/2014/main" id="{27273A35-1716-4636-852B-AE3DE2DA8D36}"/>
              </a:ext>
            </a:extLst>
          </p:cNvPr>
          <p:cNvSpPr txBox="1">
            <a:spLocks/>
          </p:cNvSpPr>
          <p:nvPr/>
        </p:nvSpPr>
        <p:spPr>
          <a:xfrm>
            <a:off x="2259618" y="654557"/>
            <a:ext cx="6409134" cy="753666"/>
          </a:xfrm>
          <a:prstGeom prst="rect">
            <a:avLst/>
          </a:prstGeom>
        </p:spPr>
        <p:txBody>
          <a:bodyPr/>
          <a:lstStyle>
            <a:lvl1pPr algn="l" rtl="0" eaLnBrk="1" fontAlgn="base" hangingPunct="1">
              <a:spcBef>
                <a:spcPct val="0"/>
              </a:spcBef>
              <a:spcAft>
                <a:spcPct val="0"/>
              </a:spcAft>
              <a:defRPr sz="2200">
                <a:solidFill>
                  <a:schemeClr val="tx1"/>
                </a:solidFill>
                <a:latin typeface="+mj-lt"/>
                <a:ea typeface="+mj-ea"/>
                <a:cs typeface="+mj-cs"/>
              </a:defRPr>
            </a:lvl1pPr>
            <a:lvl2pPr algn="l" rtl="0" eaLnBrk="1" fontAlgn="base" hangingPunct="1">
              <a:spcBef>
                <a:spcPct val="0"/>
              </a:spcBef>
              <a:spcAft>
                <a:spcPct val="0"/>
              </a:spcAft>
              <a:defRPr sz="2200">
                <a:solidFill>
                  <a:schemeClr val="tx1"/>
                </a:solidFill>
                <a:latin typeface="Arial" pitchFamily="34" charset="0"/>
              </a:defRPr>
            </a:lvl2pPr>
            <a:lvl3pPr algn="l" rtl="0" eaLnBrk="1" fontAlgn="base" hangingPunct="1">
              <a:spcBef>
                <a:spcPct val="0"/>
              </a:spcBef>
              <a:spcAft>
                <a:spcPct val="0"/>
              </a:spcAft>
              <a:defRPr sz="2200">
                <a:solidFill>
                  <a:schemeClr val="tx1"/>
                </a:solidFill>
                <a:latin typeface="Arial" pitchFamily="34" charset="0"/>
              </a:defRPr>
            </a:lvl3pPr>
            <a:lvl4pPr algn="l" rtl="0" eaLnBrk="1" fontAlgn="base" hangingPunct="1">
              <a:spcBef>
                <a:spcPct val="0"/>
              </a:spcBef>
              <a:spcAft>
                <a:spcPct val="0"/>
              </a:spcAft>
              <a:defRPr sz="2200">
                <a:solidFill>
                  <a:schemeClr val="tx1"/>
                </a:solidFill>
                <a:latin typeface="Arial" pitchFamily="34" charset="0"/>
              </a:defRPr>
            </a:lvl4pPr>
            <a:lvl5pPr algn="l" rtl="0" eaLnBrk="1" fontAlgn="base" hangingPunct="1">
              <a:spcBef>
                <a:spcPct val="0"/>
              </a:spcBef>
              <a:spcAft>
                <a:spcPct val="0"/>
              </a:spcAft>
              <a:defRPr sz="2200">
                <a:solidFill>
                  <a:schemeClr val="tx1"/>
                </a:solidFill>
                <a:latin typeface="Arial" pitchFamily="34" charset="0"/>
              </a:defRPr>
            </a:lvl5pPr>
            <a:lvl6pPr marL="457200" algn="l" rtl="0" eaLnBrk="1" fontAlgn="base" hangingPunct="1">
              <a:spcBef>
                <a:spcPct val="0"/>
              </a:spcBef>
              <a:spcAft>
                <a:spcPct val="0"/>
              </a:spcAft>
              <a:defRPr sz="2200">
                <a:solidFill>
                  <a:schemeClr val="tx1"/>
                </a:solidFill>
                <a:latin typeface="Arial" pitchFamily="34" charset="0"/>
              </a:defRPr>
            </a:lvl6pPr>
            <a:lvl7pPr marL="914400" algn="l" rtl="0" eaLnBrk="1" fontAlgn="base" hangingPunct="1">
              <a:spcBef>
                <a:spcPct val="0"/>
              </a:spcBef>
              <a:spcAft>
                <a:spcPct val="0"/>
              </a:spcAft>
              <a:defRPr sz="2200">
                <a:solidFill>
                  <a:schemeClr val="tx1"/>
                </a:solidFill>
                <a:latin typeface="Arial" pitchFamily="34" charset="0"/>
              </a:defRPr>
            </a:lvl7pPr>
            <a:lvl8pPr marL="1371600" algn="l" rtl="0" eaLnBrk="1" fontAlgn="base" hangingPunct="1">
              <a:spcBef>
                <a:spcPct val="0"/>
              </a:spcBef>
              <a:spcAft>
                <a:spcPct val="0"/>
              </a:spcAft>
              <a:defRPr sz="2200">
                <a:solidFill>
                  <a:schemeClr val="tx1"/>
                </a:solidFill>
                <a:latin typeface="Arial" pitchFamily="34" charset="0"/>
              </a:defRPr>
            </a:lvl8pPr>
            <a:lvl9pPr marL="1828800" algn="l" rtl="0" eaLnBrk="1" fontAlgn="base" hangingPunct="1">
              <a:spcBef>
                <a:spcPct val="0"/>
              </a:spcBef>
              <a:spcAft>
                <a:spcPct val="0"/>
              </a:spcAft>
              <a:defRPr sz="2200">
                <a:solidFill>
                  <a:schemeClr val="tx1"/>
                </a:solidFill>
                <a:latin typeface="Arial" pitchFamily="34" charset="0"/>
              </a:defRPr>
            </a:lvl9pPr>
          </a:lstStyle>
          <a:p>
            <a:r>
              <a:rPr lang="en-AU" sz="1650" b="1" kern="0" dirty="0"/>
              <a:t>Industry: </a:t>
            </a:r>
            <a:br>
              <a:rPr lang="en-AU" sz="1650" kern="0" dirty="0"/>
            </a:br>
            <a:endParaRPr lang="en-AU" sz="1650" kern="0" dirty="0"/>
          </a:p>
        </p:txBody>
      </p:sp>
      <p:sp>
        <p:nvSpPr>
          <p:cNvPr id="12" name="Title 1">
            <a:extLst>
              <a:ext uri="{FF2B5EF4-FFF2-40B4-BE49-F238E27FC236}">
                <a16:creationId xmlns:a16="http://schemas.microsoft.com/office/drawing/2014/main" id="{DCF46857-D02E-4065-A07D-1EFDC9C62DDC}"/>
              </a:ext>
            </a:extLst>
          </p:cNvPr>
          <p:cNvSpPr txBox="1">
            <a:spLocks/>
          </p:cNvSpPr>
          <p:nvPr/>
        </p:nvSpPr>
        <p:spPr>
          <a:xfrm>
            <a:off x="152400" y="127462"/>
            <a:ext cx="4656667" cy="3713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kern="1200">
                <a:solidFill>
                  <a:schemeClr val="tx1"/>
                </a:solidFill>
                <a:latin typeface="+mj-lt"/>
                <a:ea typeface="Arial" charset="0"/>
                <a:cs typeface="Arial" charset="0"/>
              </a:defRPr>
            </a:lvl1pPr>
          </a:lstStyle>
          <a:p>
            <a:r>
              <a:rPr lang="en-US" dirty="0"/>
              <a:t>Common Questions I receive…</a:t>
            </a:r>
            <a:br>
              <a:rPr lang="en-US" dirty="0"/>
            </a:br>
            <a:endParaRPr lang="en-US" dirty="0"/>
          </a:p>
        </p:txBody>
      </p:sp>
      <p:sp>
        <p:nvSpPr>
          <p:cNvPr id="13" name="Rectangle 12">
            <a:extLst>
              <a:ext uri="{FF2B5EF4-FFF2-40B4-BE49-F238E27FC236}">
                <a16:creationId xmlns:a16="http://schemas.microsoft.com/office/drawing/2014/main" id="{E2CA64F4-68E0-4376-B4F8-FF55905324A2}"/>
              </a:ext>
            </a:extLst>
          </p:cNvPr>
          <p:cNvSpPr/>
          <p:nvPr/>
        </p:nvSpPr>
        <p:spPr>
          <a:xfrm>
            <a:off x="59268" y="1145417"/>
            <a:ext cx="1492716" cy="300082"/>
          </a:xfrm>
          <a:prstGeom prst="rect">
            <a:avLst/>
          </a:prstGeom>
        </p:spPr>
        <p:txBody>
          <a:bodyPr wrap="none">
            <a:spAutoFit/>
          </a:bodyPr>
          <a:lstStyle/>
          <a:p>
            <a:r>
              <a:rPr lang="en-CA" i="1" dirty="0">
                <a:solidFill>
                  <a:schemeClr val="accent2">
                    <a:lumMod val="50000"/>
                  </a:schemeClr>
                </a:solidFill>
              </a:rPr>
              <a:t>Where do I start?</a:t>
            </a:r>
            <a:endParaRPr lang="en-US" i="1" dirty="0">
              <a:solidFill>
                <a:schemeClr val="accent2">
                  <a:lumMod val="50000"/>
                </a:schemeClr>
              </a:solidFill>
            </a:endParaRPr>
          </a:p>
        </p:txBody>
      </p:sp>
      <p:sp>
        <p:nvSpPr>
          <p:cNvPr id="14" name="Rectangle 13">
            <a:extLst>
              <a:ext uri="{FF2B5EF4-FFF2-40B4-BE49-F238E27FC236}">
                <a16:creationId xmlns:a16="http://schemas.microsoft.com/office/drawing/2014/main" id="{248CD7A2-17DE-4931-A3FB-F5051A2F8E83}"/>
              </a:ext>
            </a:extLst>
          </p:cNvPr>
          <p:cNvSpPr/>
          <p:nvPr/>
        </p:nvSpPr>
        <p:spPr>
          <a:xfrm>
            <a:off x="59268" y="675455"/>
            <a:ext cx="2113079" cy="507831"/>
          </a:xfrm>
          <a:prstGeom prst="rect">
            <a:avLst/>
          </a:prstGeom>
        </p:spPr>
        <p:txBody>
          <a:bodyPr wrap="none">
            <a:spAutoFit/>
          </a:bodyPr>
          <a:lstStyle/>
          <a:p>
            <a:r>
              <a:rPr lang="en-CA" i="1" dirty="0">
                <a:solidFill>
                  <a:schemeClr val="accent2">
                    <a:lumMod val="50000"/>
                  </a:schemeClr>
                </a:solidFill>
              </a:rPr>
              <a:t>I have Unstructured Data</a:t>
            </a:r>
          </a:p>
          <a:p>
            <a:r>
              <a:rPr lang="en-CA" i="1" dirty="0">
                <a:solidFill>
                  <a:schemeClr val="accent2">
                    <a:lumMod val="50000"/>
                  </a:schemeClr>
                </a:solidFill>
              </a:rPr>
              <a:t>What do I do first?</a:t>
            </a:r>
            <a:endParaRPr lang="en-US" i="1" dirty="0">
              <a:solidFill>
                <a:schemeClr val="accent2">
                  <a:lumMod val="50000"/>
                </a:schemeClr>
              </a:solidFill>
            </a:endParaRPr>
          </a:p>
        </p:txBody>
      </p:sp>
      <p:sp>
        <p:nvSpPr>
          <p:cNvPr id="15" name="Rectangle 14">
            <a:extLst>
              <a:ext uri="{FF2B5EF4-FFF2-40B4-BE49-F238E27FC236}">
                <a16:creationId xmlns:a16="http://schemas.microsoft.com/office/drawing/2014/main" id="{C1DF7BF7-D900-4B8E-A6F8-4FDE8C101709}"/>
              </a:ext>
            </a:extLst>
          </p:cNvPr>
          <p:cNvSpPr/>
          <p:nvPr/>
        </p:nvSpPr>
        <p:spPr>
          <a:xfrm>
            <a:off x="59268" y="1479920"/>
            <a:ext cx="1927131" cy="300082"/>
          </a:xfrm>
          <a:prstGeom prst="rect">
            <a:avLst/>
          </a:prstGeom>
        </p:spPr>
        <p:txBody>
          <a:bodyPr wrap="none">
            <a:spAutoFit/>
          </a:bodyPr>
          <a:lstStyle/>
          <a:p>
            <a:r>
              <a:rPr lang="en-CA" i="1" dirty="0">
                <a:solidFill>
                  <a:schemeClr val="accent2">
                    <a:lumMod val="50000"/>
                  </a:schemeClr>
                </a:solidFill>
              </a:rPr>
              <a:t>What tool do I choose?</a:t>
            </a:r>
            <a:endParaRPr lang="en-US" i="1" dirty="0">
              <a:solidFill>
                <a:schemeClr val="accent2">
                  <a:lumMod val="50000"/>
                </a:schemeClr>
              </a:solidFill>
            </a:endParaRPr>
          </a:p>
        </p:txBody>
      </p:sp>
      <p:sp>
        <p:nvSpPr>
          <p:cNvPr id="16" name="Rectangle 15">
            <a:extLst>
              <a:ext uri="{FF2B5EF4-FFF2-40B4-BE49-F238E27FC236}">
                <a16:creationId xmlns:a16="http://schemas.microsoft.com/office/drawing/2014/main" id="{3DF20DFB-653B-458A-8F36-E10419D42CBD}"/>
              </a:ext>
            </a:extLst>
          </p:cNvPr>
          <p:cNvSpPr/>
          <p:nvPr/>
        </p:nvSpPr>
        <p:spPr>
          <a:xfrm>
            <a:off x="59268" y="1792913"/>
            <a:ext cx="1236236" cy="300082"/>
          </a:xfrm>
          <a:prstGeom prst="rect">
            <a:avLst/>
          </a:prstGeom>
        </p:spPr>
        <p:txBody>
          <a:bodyPr wrap="none">
            <a:spAutoFit/>
          </a:bodyPr>
          <a:lstStyle/>
          <a:p>
            <a:r>
              <a:rPr lang="en-CA" i="1" dirty="0">
                <a:solidFill>
                  <a:schemeClr val="accent2">
                    <a:lumMod val="50000"/>
                  </a:schemeClr>
                </a:solidFill>
              </a:rPr>
              <a:t>Open Source?</a:t>
            </a:r>
            <a:endParaRPr lang="en-US" i="1" dirty="0">
              <a:solidFill>
                <a:schemeClr val="accent2">
                  <a:lumMod val="50000"/>
                </a:schemeClr>
              </a:solidFill>
            </a:endParaRPr>
          </a:p>
        </p:txBody>
      </p:sp>
      <p:sp>
        <p:nvSpPr>
          <p:cNvPr id="17" name="Rectangle 16">
            <a:extLst>
              <a:ext uri="{FF2B5EF4-FFF2-40B4-BE49-F238E27FC236}">
                <a16:creationId xmlns:a16="http://schemas.microsoft.com/office/drawing/2014/main" id="{CB421C4D-9ECC-4F2B-9190-88D87DA932FA}"/>
              </a:ext>
            </a:extLst>
          </p:cNvPr>
          <p:cNvSpPr/>
          <p:nvPr/>
        </p:nvSpPr>
        <p:spPr>
          <a:xfrm>
            <a:off x="66196" y="2088043"/>
            <a:ext cx="813043" cy="300082"/>
          </a:xfrm>
          <a:prstGeom prst="rect">
            <a:avLst/>
          </a:prstGeom>
        </p:spPr>
        <p:txBody>
          <a:bodyPr wrap="none">
            <a:spAutoFit/>
          </a:bodyPr>
          <a:lstStyle/>
          <a:p>
            <a:r>
              <a:rPr lang="en-CA" i="1" dirty="0">
                <a:solidFill>
                  <a:schemeClr val="accent2">
                    <a:lumMod val="50000"/>
                  </a:schemeClr>
                </a:solidFill>
              </a:rPr>
              <a:t>Vendor?</a:t>
            </a:r>
            <a:endParaRPr lang="en-US" i="1" dirty="0">
              <a:solidFill>
                <a:schemeClr val="accent2">
                  <a:lumMod val="50000"/>
                </a:schemeClr>
              </a:solidFill>
            </a:endParaRPr>
          </a:p>
        </p:txBody>
      </p:sp>
      <p:sp>
        <p:nvSpPr>
          <p:cNvPr id="18" name="Rectangle 17">
            <a:extLst>
              <a:ext uri="{FF2B5EF4-FFF2-40B4-BE49-F238E27FC236}">
                <a16:creationId xmlns:a16="http://schemas.microsoft.com/office/drawing/2014/main" id="{BC343F05-685B-4D65-B55E-4A91597D1164}"/>
              </a:ext>
            </a:extLst>
          </p:cNvPr>
          <p:cNvSpPr/>
          <p:nvPr/>
        </p:nvSpPr>
        <p:spPr>
          <a:xfrm>
            <a:off x="44870" y="2487299"/>
            <a:ext cx="2528256" cy="2377574"/>
          </a:xfrm>
          <a:prstGeom prst="rect">
            <a:avLst/>
          </a:prstGeom>
        </p:spPr>
        <p:txBody>
          <a:bodyPr wrap="none">
            <a:spAutoFit/>
          </a:bodyPr>
          <a:lstStyle/>
          <a:p>
            <a:pPr marL="285750" indent="-285750">
              <a:buFont typeface="Arial" panose="020B0604020202020204" pitchFamily="34" charset="0"/>
              <a:buChar char="•"/>
            </a:pPr>
            <a:r>
              <a:rPr lang="en-CA" i="1" dirty="0">
                <a:solidFill>
                  <a:schemeClr val="accent2">
                    <a:lumMod val="50000"/>
                  </a:schemeClr>
                </a:solidFill>
              </a:rPr>
              <a:t>Watson Studio</a:t>
            </a:r>
          </a:p>
          <a:p>
            <a:pPr marL="628650" lvl="1" indent="-285750">
              <a:buFont typeface="Arial" panose="020B0604020202020204" pitchFamily="34" charset="0"/>
              <a:buChar char="•"/>
            </a:pPr>
            <a:r>
              <a:rPr lang="en-CA" i="1" dirty="0">
                <a:solidFill>
                  <a:schemeClr val="accent2">
                    <a:lumMod val="50000"/>
                  </a:schemeClr>
                </a:solidFill>
              </a:rPr>
              <a:t>CPD</a:t>
            </a:r>
          </a:p>
          <a:p>
            <a:pPr marL="628650" lvl="1" indent="-285750">
              <a:buFont typeface="Arial" panose="020B0604020202020204" pitchFamily="34" charset="0"/>
              <a:buChar char="•"/>
            </a:pPr>
            <a:r>
              <a:rPr lang="en-CA" i="1" dirty="0">
                <a:solidFill>
                  <a:schemeClr val="accent2">
                    <a:lumMod val="50000"/>
                  </a:schemeClr>
                </a:solidFill>
              </a:rPr>
              <a:t>Cloud</a:t>
            </a:r>
          </a:p>
          <a:p>
            <a:pPr marL="628650" lvl="1" indent="-285750">
              <a:buFont typeface="Arial" panose="020B0604020202020204" pitchFamily="34" charset="0"/>
              <a:buChar char="•"/>
            </a:pPr>
            <a:r>
              <a:rPr lang="en-CA" i="1" dirty="0" err="1">
                <a:solidFill>
                  <a:schemeClr val="accent2">
                    <a:lumMod val="50000"/>
                  </a:schemeClr>
                </a:solidFill>
              </a:rPr>
              <a:t>DeskTop</a:t>
            </a:r>
            <a:endParaRPr lang="en-CA" i="1" dirty="0">
              <a:solidFill>
                <a:schemeClr val="accent2">
                  <a:lumMod val="50000"/>
                </a:schemeClr>
              </a:solidFill>
            </a:endParaRPr>
          </a:p>
          <a:p>
            <a:pPr marL="285750" indent="-285750">
              <a:buFont typeface="Arial" panose="020B0604020202020204" pitchFamily="34" charset="0"/>
              <a:buChar char="•"/>
            </a:pPr>
            <a:r>
              <a:rPr lang="en-CA" i="1" dirty="0">
                <a:solidFill>
                  <a:schemeClr val="accent2">
                    <a:lumMod val="50000"/>
                  </a:schemeClr>
                </a:solidFill>
              </a:rPr>
              <a:t>NLTK</a:t>
            </a:r>
          </a:p>
          <a:p>
            <a:pPr marL="285750" indent="-285750">
              <a:buFont typeface="Arial" panose="020B0604020202020204" pitchFamily="34" charset="0"/>
              <a:buChar char="•"/>
            </a:pPr>
            <a:r>
              <a:rPr lang="en-CA" i="1" dirty="0">
                <a:solidFill>
                  <a:schemeClr val="accent2">
                    <a:lumMod val="50000"/>
                  </a:schemeClr>
                </a:solidFill>
              </a:rPr>
              <a:t>Watson NLU</a:t>
            </a:r>
          </a:p>
          <a:p>
            <a:pPr marL="285750" indent="-285750">
              <a:buFont typeface="Arial" panose="020B0604020202020204" pitchFamily="34" charset="0"/>
              <a:buChar char="•"/>
            </a:pPr>
            <a:r>
              <a:rPr lang="en-CA" i="1" dirty="0">
                <a:solidFill>
                  <a:schemeClr val="accent2">
                    <a:lumMod val="50000"/>
                  </a:schemeClr>
                </a:solidFill>
              </a:rPr>
              <a:t>Watson Knowledge Studio</a:t>
            </a:r>
          </a:p>
          <a:p>
            <a:pPr marL="285750" indent="-285750">
              <a:buFont typeface="Arial" panose="020B0604020202020204" pitchFamily="34" charset="0"/>
              <a:buChar char="•"/>
            </a:pPr>
            <a:r>
              <a:rPr lang="en-CA" i="1" dirty="0">
                <a:solidFill>
                  <a:schemeClr val="accent2">
                    <a:lumMod val="50000"/>
                  </a:schemeClr>
                </a:solidFill>
              </a:rPr>
              <a:t>Discovery</a:t>
            </a:r>
          </a:p>
          <a:p>
            <a:pPr marL="285750" indent="-285750">
              <a:buFont typeface="Arial" panose="020B0604020202020204" pitchFamily="34" charset="0"/>
              <a:buChar char="•"/>
            </a:pPr>
            <a:r>
              <a:rPr lang="en-CA" i="1" dirty="0">
                <a:solidFill>
                  <a:schemeClr val="accent2">
                    <a:lumMod val="50000"/>
                  </a:schemeClr>
                </a:solidFill>
              </a:rPr>
              <a:t>SPSS Modeler TA</a:t>
            </a:r>
          </a:p>
          <a:p>
            <a:pPr marL="628650" lvl="1" indent="-285750">
              <a:buFont typeface="Arial" panose="020B0604020202020204" pitchFamily="34" charset="0"/>
              <a:buChar char="•"/>
            </a:pPr>
            <a:r>
              <a:rPr lang="en-CA" i="1" dirty="0">
                <a:solidFill>
                  <a:schemeClr val="accent2">
                    <a:lumMod val="50000"/>
                  </a:schemeClr>
                </a:solidFill>
              </a:rPr>
              <a:t>Client/Server</a:t>
            </a:r>
          </a:p>
          <a:p>
            <a:pPr marL="628650" lvl="1" indent="-285750">
              <a:buFont typeface="Arial" panose="020B0604020202020204" pitchFamily="34" charset="0"/>
              <a:buChar char="•"/>
            </a:pPr>
            <a:r>
              <a:rPr lang="en-CA" i="1" dirty="0">
                <a:solidFill>
                  <a:schemeClr val="accent2">
                    <a:lumMod val="50000"/>
                  </a:schemeClr>
                </a:solidFill>
              </a:rPr>
              <a:t>Watson Studio Service</a:t>
            </a:r>
            <a:endParaRPr lang="en-US" i="1" dirty="0">
              <a:solidFill>
                <a:schemeClr val="accent2">
                  <a:lumMod val="50000"/>
                </a:schemeClr>
              </a:solidFill>
            </a:endParaRPr>
          </a:p>
        </p:txBody>
      </p:sp>
      <p:pic>
        <p:nvPicPr>
          <p:cNvPr id="19" name="Picture 3" descr="A screenshot of a cell phone&#10;&#10;Description automatically generated">
            <a:extLst>
              <a:ext uri="{FF2B5EF4-FFF2-40B4-BE49-F238E27FC236}">
                <a16:creationId xmlns:a16="http://schemas.microsoft.com/office/drawing/2014/main" id="{0D7FD067-DF66-453D-A91E-7175088DFFDF}"/>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503918" y="1100404"/>
            <a:ext cx="5705362" cy="371823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103CB548-E156-412F-8018-AC1E4467530A}"/>
              </a:ext>
            </a:extLst>
          </p:cNvPr>
          <p:cNvSpPr txBox="1">
            <a:spLocks/>
          </p:cNvSpPr>
          <p:nvPr/>
        </p:nvSpPr>
        <p:spPr>
          <a:xfrm>
            <a:off x="4809067" y="192859"/>
            <a:ext cx="3637280" cy="3713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kern="1200">
                <a:solidFill>
                  <a:schemeClr val="tx1"/>
                </a:solidFill>
                <a:latin typeface="+mj-lt"/>
                <a:ea typeface="Arial" charset="0"/>
                <a:cs typeface="Arial" charset="0"/>
              </a:defRPr>
            </a:lvl1pPr>
          </a:lstStyle>
          <a:p>
            <a:r>
              <a:rPr lang="en-US" sz="1600" dirty="0"/>
              <a:t>Both IBM and Clients!!!</a:t>
            </a:r>
            <a:endParaRPr lang="en-US" dirty="0"/>
          </a:p>
        </p:txBody>
      </p:sp>
    </p:spTree>
    <p:extLst>
      <p:ext uri="{BB962C8B-B14F-4D97-AF65-F5344CB8AC3E}">
        <p14:creationId xmlns:p14="http://schemas.microsoft.com/office/powerpoint/2010/main" val="418249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6" grpId="0"/>
      <p:bldP spid="8" grpId="0"/>
      <p:bldP spid="13" grpId="0"/>
      <p:bldP spid="14" grpId="0"/>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323498" y="679290"/>
            <a:ext cx="6813470" cy="4367590"/>
          </a:xfrm>
          <a:prstGeom prst="rect">
            <a:avLst/>
          </a:prstGeom>
          <a:gradFill rotWithShape="1">
            <a:gsLst>
              <a:gs pos="0">
                <a:srgbClr val="CCCCFF">
                  <a:alpha val="29999"/>
                </a:srgbClr>
              </a:gs>
              <a:gs pos="100000">
                <a:srgbClr val="5E5E76">
                  <a:alpha val="50000"/>
                </a:srgbClr>
              </a:gs>
            </a:gsLst>
            <a:path path="rect">
              <a:fillToRect r="100000" b="100000"/>
            </a:path>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2800">
                <a:solidFill>
                  <a:schemeClr val="tx1"/>
                </a:solidFill>
                <a:latin typeface="+mn-lt"/>
                <a:ea typeface="MS PGothic" pitchFamily="34" charset="-128"/>
                <a:cs typeface="ＭＳ Ｐゴシック" charset="0"/>
              </a:defRPr>
            </a:lvl1pPr>
            <a:lvl2pPr marL="509588" indent="-173038" algn="l" rtl="0" eaLnBrk="0" fontAlgn="base" hangingPunct="0">
              <a:spcBef>
                <a:spcPct val="0"/>
              </a:spcBef>
              <a:spcAft>
                <a:spcPct val="0"/>
              </a:spcAft>
              <a:buClr>
                <a:schemeClr val="tx1"/>
              </a:buClr>
              <a:buFont typeface="Arial" panose="020B0604020202020204" pitchFamily="34" charset="0"/>
              <a:buChar char="–"/>
              <a:defRPr sz="2400">
                <a:solidFill>
                  <a:schemeClr val="tx1"/>
                </a:solidFill>
                <a:latin typeface="+mn-lt"/>
                <a:ea typeface="MS PGothic" pitchFamily="34" charset="-128"/>
              </a:defRPr>
            </a:lvl2pPr>
            <a:lvl3pPr marL="855663" indent="-173038" algn="l" rtl="0" eaLnBrk="0" fontAlgn="base" hangingPunct="0">
              <a:spcBef>
                <a:spcPct val="0"/>
              </a:spcBef>
              <a:spcAft>
                <a:spcPct val="0"/>
              </a:spcAft>
              <a:buClr>
                <a:schemeClr val="tx1"/>
              </a:buClr>
              <a:buChar char="•"/>
              <a:defRPr sz="2000">
                <a:solidFill>
                  <a:schemeClr val="tx1"/>
                </a:solidFill>
                <a:latin typeface="+mn-lt"/>
                <a:ea typeface="MS PGothic" pitchFamily="34" charset="-128"/>
              </a:defRPr>
            </a:lvl3pPr>
            <a:lvl4pPr marL="1160463" indent="-228600" algn="l" rtl="0" eaLnBrk="0" fontAlgn="base" hangingPunct="0">
              <a:spcBef>
                <a:spcPct val="0"/>
              </a:spcBef>
              <a:spcAft>
                <a:spcPct val="0"/>
              </a:spcAft>
              <a:buClr>
                <a:schemeClr val="tx1"/>
              </a:buClr>
              <a:buFont typeface="Lucida Grande"/>
              <a:buChar char="−"/>
              <a:defRPr sz="1800">
                <a:solidFill>
                  <a:schemeClr val="tx1"/>
                </a:solidFill>
                <a:latin typeface="+mn-lt"/>
                <a:ea typeface="MS PGothic" pitchFamily="34" charset="-128"/>
              </a:defRPr>
            </a:lvl4pPr>
            <a:lvl5pPr marL="1371600" indent="-173038" algn="l" rtl="0" eaLnBrk="0" fontAlgn="base" hangingPunct="0">
              <a:spcBef>
                <a:spcPts val="100"/>
              </a:spcBef>
              <a:spcAft>
                <a:spcPct val="0"/>
              </a:spcAft>
              <a:buClr>
                <a:schemeClr val="tx1"/>
              </a:buClr>
              <a:buFont typeface="Arial" panose="020B0604020202020204" pitchFamily="34" charset="0"/>
              <a:buChar char="•"/>
              <a:defRPr sz="1800">
                <a:solidFill>
                  <a:schemeClr val="tx1"/>
                </a:solidFill>
                <a:latin typeface="+mn-lt"/>
                <a:ea typeface="MS PGothic" pitchFamily="34" charset="-128"/>
              </a:defRPr>
            </a:lvl5pPr>
            <a:lvl6pPr marL="1997075" indent="-163513" algn="l" rtl="0" eaLnBrk="1" fontAlgn="base" hangingPunct="1">
              <a:spcBef>
                <a:spcPct val="20000"/>
              </a:spcBef>
              <a:spcAft>
                <a:spcPct val="0"/>
              </a:spcAft>
              <a:buClr>
                <a:schemeClr val="bg1"/>
              </a:buClr>
              <a:buChar char="»"/>
              <a:defRPr sz="1800">
                <a:solidFill>
                  <a:schemeClr val="bg1"/>
                </a:solidFill>
                <a:latin typeface="+mn-lt"/>
                <a:ea typeface="+mn-ea"/>
              </a:defRPr>
            </a:lvl6pPr>
            <a:lvl7pPr marL="2454275" indent="-163513" algn="l" rtl="0" eaLnBrk="1" fontAlgn="base" hangingPunct="1">
              <a:spcBef>
                <a:spcPct val="20000"/>
              </a:spcBef>
              <a:spcAft>
                <a:spcPct val="0"/>
              </a:spcAft>
              <a:buClr>
                <a:schemeClr val="bg1"/>
              </a:buClr>
              <a:buChar char="»"/>
              <a:defRPr sz="1800">
                <a:solidFill>
                  <a:schemeClr val="bg1"/>
                </a:solidFill>
                <a:latin typeface="+mn-lt"/>
                <a:ea typeface="+mn-ea"/>
              </a:defRPr>
            </a:lvl7pPr>
            <a:lvl8pPr marL="2911475" indent="-163513" algn="l" rtl="0" eaLnBrk="1" fontAlgn="base" hangingPunct="1">
              <a:spcBef>
                <a:spcPct val="20000"/>
              </a:spcBef>
              <a:spcAft>
                <a:spcPct val="0"/>
              </a:spcAft>
              <a:buClr>
                <a:schemeClr val="bg1"/>
              </a:buClr>
              <a:buChar char="»"/>
              <a:defRPr sz="1800">
                <a:solidFill>
                  <a:schemeClr val="bg1"/>
                </a:solidFill>
                <a:latin typeface="+mn-lt"/>
                <a:ea typeface="+mn-ea"/>
              </a:defRPr>
            </a:lvl8pPr>
            <a:lvl9pPr marL="3368675" indent="-163513" algn="l" rtl="0" eaLnBrk="1" fontAlgn="base" hangingPunct="1">
              <a:spcBef>
                <a:spcPct val="20000"/>
              </a:spcBef>
              <a:spcAft>
                <a:spcPct val="0"/>
              </a:spcAft>
              <a:buClr>
                <a:schemeClr val="bg1"/>
              </a:buClr>
              <a:buChar char="»"/>
              <a:defRPr sz="1800">
                <a:solidFill>
                  <a:schemeClr val="bg1"/>
                </a:solidFill>
                <a:latin typeface="+mn-lt"/>
                <a:ea typeface="+mn-ea"/>
              </a:defRPr>
            </a:lvl9pPr>
          </a:lstStyle>
          <a:p>
            <a:pPr marL="342900" indent="0" algn="ctr">
              <a:spcBef>
                <a:spcPts val="0"/>
              </a:spcBef>
              <a:buNone/>
            </a:pPr>
            <a:endParaRPr lang="en-US" sz="600" dirty="0">
              <a:latin typeface="Century Gothic" panose="020B0502020202020204" pitchFamily="34" charset="0"/>
            </a:endParaRPr>
          </a:p>
        </p:txBody>
      </p:sp>
      <p:pic>
        <p:nvPicPr>
          <p:cNvPr id="1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37669" y="1017813"/>
            <a:ext cx="6385127" cy="3864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686852" y="1216798"/>
            <a:ext cx="6073219" cy="34788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342900" algn="ctr"/>
            <a:r>
              <a:rPr lang="en-US" sz="1013" dirty="0">
                <a:latin typeface="Century Gothic" panose="020B0502020202020204" pitchFamily="34" charset="0"/>
              </a:rPr>
              <a:t>Churn</a:t>
            </a:r>
          </a:p>
          <a:p>
            <a:pPr marL="342900" algn="ctr"/>
            <a:r>
              <a:rPr lang="en-US" sz="900" i="1" dirty="0">
                <a:latin typeface="Century Gothic" panose="020B0502020202020204" pitchFamily="34" charset="0"/>
              </a:rPr>
              <a:t>noun \ˈ</a:t>
            </a:r>
            <a:r>
              <a:rPr lang="en-US" sz="900" i="1" dirty="0" err="1">
                <a:latin typeface="Century Gothic" panose="020B0502020202020204" pitchFamily="34" charset="0"/>
              </a:rPr>
              <a:t>chərn</a:t>
            </a:r>
            <a:r>
              <a:rPr lang="en-US" sz="900" i="1" dirty="0">
                <a:latin typeface="Century Gothic" panose="020B0502020202020204" pitchFamily="34" charset="0"/>
              </a:rPr>
              <a:t>\</a:t>
            </a:r>
          </a:p>
          <a:p>
            <a:pPr marL="342900" algn="ctr"/>
            <a:endParaRPr lang="en-US" sz="825" i="1" dirty="0">
              <a:latin typeface="Century Gothic" panose="020B0502020202020204" pitchFamily="34" charset="0"/>
            </a:endParaRPr>
          </a:p>
          <a:p>
            <a:pPr marL="342900" algn="ctr"/>
            <a:r>
              <a:rPr lang="en-US" sz="1013" dirty="0">
                <a:latin typeface="Century Gothic" panose="020B0502020202020204" pitchFamily="34" charset="0"/>
              </a:rPr>
              <a:t>Simply capture the amount of turnover in your customer base over a period of time.  </a:t>
            </a:r>
          </a:p>
        </p:txBody>
      </p:sp>
      <p:sp>
        <p:nvSpPr>
          <p:cNvPr id="9" name="Title 18"/>
          <p:cNvSpPr txBox="1">
            <a:spLocks/>
          </p:cNvSpPr>
          <p:nvPr/>
        </p:nvSpPr>
        <p:spPr>
          <a:xfrm>
            <a:off x="2403663" y="694380"/>
            <a:ext cx="6409134" cy="753666"/>
          </a:xfrm>
          <a:prstGeom prst="rect">
            <a:avLst/>
          </a:prstGeom>
        </p:spPr>
        <p:txBody>
          <a:bodyPr/>
          <a:lstStyle>
            <a:lvl1pPr algn="l" rtl="0" eaLnBrk="1" fontAlgn="base" hangingPunct="1">
              <a:spcBef>
                <a:spcPct val="0"/>
              </a:spcBef>
              <a:spcAft>
                <a:spcPct val="0"/>
              </a:spcAft>
              <a:defRPr sz="2200">
                <a:solidFill>
                  <a:schemeClr val="tx1"/>
                </a:solidFill>
                <a:latin typeface="+mj-lt"/>
                <a:ea typeface="+mj-ea"/>
                <a:cs typeface="+mj-cs"/>
              </a:defRPr>
            </a:lvl1pPr>
            <a:lvl2pPr algn="l" rtl="0" eaLnBrk="1" fontAlgn="base" hangingPunct="1">
              <a:spcBef>
                <a:spcPct val="0"/>
              </a:spcBef>
              <a:spcAft>
                <a:spcPct val="0"/>
              </a:spcAft>
              <a:defRPr sz="2200">
                <a:solidFill>
                  <a:schemeClr val="tx1"/>
                </a:solidFill>
                <a:latin typeface="Arial" pitchFamily="34" charset="0"/>
              </a:defRPr>
            </a:lvl2pPr>
            <a:lvl3pPr algn="l" rtl="0" eaLnBrk="1" fontAlgn="base" hangingPunct="1">
              <a:spcBef>
                <a:spcPct val="0"/>
              </a:spcBef>
              <a:spcAft>
                <a:spcPct val="0"/>
              </a:spcAft>
              <a:defRPr sz="2200">
                <a:solidFill>
                  <a:schemeClr val="tx1"/>
                </a:solidFill>
                <a:latin typeface="Arial" pitchFamily="34" charset="0"/>
              </a:defRPr>
            </a:lvl3pPr>
            <a:lvl4pPr algn="l" rtl="0" eaLnBrk="1" fontAlgn="base" hangingPunct="1">
              <a:spcBef>
                <a:spcPct val="0"/>
              </a:spcBef>
              <a:spcAft>
                <a:spcPct val="0"/>
              </a:spcAft>
              <a:defRPr sz="2200">
                <a:solidFill>
                  <a:schemeClr val="tx1"/>
                </a:solidFill>
                <a:latin typeface="Arial" pitchFamily="34" charset="0"/>
              </a:defRPr>
            </a:lvl4pPr>
            <a:lvl5pPr algn="l" rtl="0" eaLnBrk="1" fontAlgn="base" hangingPunct="1">
              <a:spcBef>
                <a:spcPct val="0"/>
              </a:spcBef>
              <a:spcAft>
                <a:spcPct val="0"/>
              </a:spcAft>
              <a:defRPr sz="2200">
                <a:solidFill>
                  <a:schemeClr val="tx1"/>
                </a:solidFill>
                <a:latin typeface="Arial" pitchFamily="34" charset="0"/>
              </a:defRPr>
            </a:lvl5pPr>
            <a:lvl6pPr marL="457200" algn="l" rtl="0" eaLnBrk="1" fontAlgn="base" hangingPunct="1">
              <a:spcBef>
                <a:spcPct val="0"/>
              </a:spcBef>
              <a:spcAft>
                <a:spcPct val="0"/>
              </a:spcAft>
              <a:defRPr sz="2200">
                <a:solidFill>
                  <a:schemeClr val="tx1"/>
                </a:solidFill>
                <a:latin typeface="Arial" pitchFamily="34" charset="0"/>
              </a:defRPr>
            </a:lvl6pPr>
            <a:lvl7pPr marL="914400" algn="l" rtl="0" eaLnBrk="1" fontAlgn="base" hangingPunct="1">
              <a:spcBef>
                <a:spcPct val="0"/>
              </a:spcBef>
              <a:spcAft>
                <a:spcPct val="0"/>
              </a:spcAft>
              <a:defRPr sz="2200">
                <a:solidFill>
                  <a:schemeClr val="tx1"/>
                </a:solidFill>
                <a:latin typeface="Arial" pitchFamily="34" charset="0"/>
              </a:defRPr>
            </a:lvl7pPr>
            <a:lvl8pPr marL="1371600" algn="l" rtl="0" eaLnBrk="1" fontAlgn="base" hangingPunct="1">
              <a:spcBef>
                <a:spcPct val="0"/>
              </a:spcBef>
              <a:spcAft>
                <a:spcPct val="0"/>
              </a:spcAft>
              <a:defRPr sz="2200">
                <a:solidFill>
                  <a:schemeClr val="tx1"/>
                </a:solidFill>
                <a:latin typeface="Arial" pitchFamily="34" charset="0"/>
              </a:defRPr>
            </a:lvl8pPr>
            <a:lvl9pPr marL="1828800" algn="l" rtl="0" eaLnBrk="1" fontAlgn="base" hangingPunct="1">
              <a:spcBef>
                <a:spcPct val="0"/>
              </a:spcBef>
              <a:spcAft>
                <a:spcPct val="0"/>
              </a:spcAft>
              <a:defRPr sz="2200">
                <a:solidFill>
                  <a:schemeClr val="tx1"/>
                </a:solidFill>
                <a:latin typeface="Arial" pitchFamily="34" charset="0"/>
              </a:defRPr>
            </a:lvl9pPr>
          </a:lstStyle>
          <a:p>
            <a:br>
              <a:rPr lang="en-AU" sz="1650" kern="0" dirty="0"/>
            </a:br>
            <a:endParaRPr lang="en-AU" sz="1650" kern="0" dirty="0"/>
          </a:p>
        </p:txBody>
      </p:sp>
      <p:sp>
        <p:nvSpPr>
          <p:cNvPr id="6" name="Title 5"/>
          <p:cNvSpPr>
            <a:spLocks noGrp="1"/>
          </p:cNvSpPr>
          <p:nvPr>
            <p:ph type="title"/>
          </p:nvPr>
        </p:nvSpPr>
        <p:spPr>
          <a:xfrm>
            <a:off x="2458663" y="1351101"/>
            <a:ext cx="2980850" cy="376238"/>
          </a:xfrm>
        </p:spPr>
        <p:txBody>
          <a:bodyPr/>
          <a:lstStyle/>
          <a:p>
            <a:pPr marL="342900">
              <a:spcBef>
                <a:spcPts val="0"/>
              </a:spcBef>
            </a:pPr>
            <a:r>
              <a:rPr lang="en-US" sz="2000" u="sng" dirty="0">
                <a:solidFill>
                  <a:schemeClr val="bg2"/>
                </a:solidFill>
              </a:rPr>
              <a:t>CRISP-DM -</a:t>
            </a:r>
            <a:r>
              <a:rPr lang="en-US" sz="2000" dirty="0">
                <a:solidFill>
                  <a:schemeClr val="bg2"/>
                </a:solidFill>
              </a:rPr>
              <a:t> </a:t>
            </a:r>
            <a:r>
              <a:rPr lang="en-US" sz="2000" b="0" dirty="0">
                <a:solidFill>
                  <a:schemeClr val="bg2"/>
                </a:solidFill>
              </a:rPr>
              <a:t>the data mining process methodology that describes commonly used approaches that data mining experts use to tackle business problems.</a:t>
            </a:r>
            <a:endParaRPr lang="en-US" sz="2000" b="0" dirty="0">
              <a:solidFill>
                <a:schemeClr val="bg2"/>
              </a:solidFill>
              <a:latin typeface="Century Gothic" panose="020B0502020202020204" pitchFamily="34" charset="0"/>
            </a:endParaRPr>
          </a:p>
        </p:txBody>
      </p:sp>
      <p:sp>
        <p:nvSpPr>
          <p:cNvPr id="8" name="Title 18">
            <a:extLst>
              <a:ext uri="{FF2B5EF4-FFF2-40B4-BE49-F238E27FC236}">
                <a16:creationId xmlns:a16="http://schemas.microsoft.com/office/drawing/2014/main" id="{27273A35-1716-4636-852B-AE3DE2DA8D36}"/>
              </a:ext>
            </a:extLst>
          </p:cNvPr>
          <p:cNvSpPr txBox="1">
            <a:spLocks/>
          </p:cNvSpPr>
          <p:nvPr/>
        </p:nvSpPr>
        <p:spPr>
          <a:xfrm>
            <a:off x="2381532" y="654557"/>
            <a:ext cx="6409134" cy="753666"/>
          </a:xfrm>
          <a:prstGeom prst="rect">
            <a:avLst/>
          </a:prstGeom>
        </p:spPr>
        <p:txBody>
          <a:bodyPr/>
          <a:lstStyle>
            <a:lvl1pPr algn="l" rtl="0" eaLnBrk="1" fontAlgn="base" hangingPunct="1">
              <a:spcBef>
                <a:spcPct val="0"/>
              </a:spcBef>
              <a:spcAft>
                <a:spcPct val="0"/>
              </a:spcAft>
              <a:defRPr sz="2200">
                <a:solidFill>
                  <a:schemeClr val="tx1"/>
                </a:solidFill>
                <a:latin typeface="+mj-lt"/>
                <a:ea typeface="+mj-ea"/>
                <a:cs typeface="+mj-cs"/>
              </a:defRPr>
            </a:lvl1pPr>
            <a:lvl2pPr algn="l" rtl="0" eaLnBrk="1" fontAlgn="base" hangingPunct="1">
              <a:spcBef>
                <a:spcPct val="0"/>
              </a:spcBef>
              <a:spcAft>
                <a:spcPct val="0"/>
              </a:spcAft>
              <a:defRPr sz="2200">
                <a:solidFill>
                  <a:schemeClr val="tx1"/>
                </a:solidFill>
                <a:latin typeface="Arial" pitchFamily="34" charset="0"/>
              </a:defRPr>
            </a:lvl2pPr>
            <a:lvl3pPr algn="l" rtl="0" eaLnBrk="1" fontAlgn="base" hangingPunct="1">
              <a:spcBef>
                <a:spcPct val="0"/>
              </a:spcBef>
              <a:spcAft>
                <a:spcPct val="0"/>
              </a:spcAft>
              <a:defRPr sz="2200">
                <a:solidFill>
                  <a:schemeClr val="tx1"/>
                </a:solidFill>
                <a:latin typeface="Arial" pitchFamily="34" charset="0"/>
              </a:defRPr>
            </a:lvl3pPr>
            <a:lvl4pPr algn="l" rtl="0" eaLnBrk="1" fontAlgn="base" hangingPunct="1">
              <a:spcBef>
                <a:spcPct val="0"/>
              </a:spcBef>
              <a:spcAft>
                <a:spcPct val="0"/>
              </a:spcAft>
              <a:defRPr sz="2200">
                <a:solidFill>
                  <a:schemeClr val="tx1"/>
                </a:solidFill>
                <a:latin typeface="Arial" pitchFamily="34" charset="0"/>
              </a:defRPr>
            </a:lvl4pPr>
            <a:lvl5pPr algn="l" rtl="0" eaLnBrk="1" fontAlgn="base" hangingPunct="1">
              <a:spcBef>
                <a:spcPct val="0"/>
              </a:spcBef>
              <a:spcAft>
                <a:spcPct val="0"/>
              </a:spcAft>
              <a:defRPr sz="2200">
                <a:solidFill>
                  <a:schemeClr val="tx1"/>
                </a:solidFill>
                <a:latin typeface="Arial" pitchFamily="34" charset="0"/>
              </a:defRPr>
            </a:lvl5pPr>
            <a:lvl6pPr marL="457200" algn="l" rtl="0" eaLnBrk="1" fontAlgn="base" hangingPunct="1">
              <a:spcBef>
                <a:spcPct val="0"/>
              </a:spcBef>
              <a:spcAft>
                <a:spcPct val="0"/>
              </a:spcAft>
              <a:defRPr sz="2200">
                <a:solidFill>
                  <a:schemeClr val="tx1"/>
                </a:solidFill>
                <a:latin typeface="Arial" pitchFamily="34" charset="0"/>
              </a:defRPr>
            </a:lvl6pPr>
            <a:lvl7pPr marL="914400" algn="l" rtl="0" eaLnBrk="1" fontAlgn="base" hangingPunct="1">
              <a:spcBef>
                <a:spcPct val="0"/>
              </a:spcBef>
              <a:spcAft>
                <a:spcPct val="0"/>
              </a:spcAft>
              <a:defRPr sz="2200">
                <a:solidFill>
                  <a:schemeClr val="tx1"/>
                </a:solidFill>
                <a:latin typeface="Arial" pitchFamily="34" charset="0"/>
              </a:defRPr>
            </a:lvl7pPr>
            <a:lvl8pPr marL="1371600" algn="l" rtl="0" eaLnBrk="1" fontAlgn="base" hangingPunct="1">
              <a:spcBef>
                <a:spcPct val="0"/>
              </a:spcBef>
              <a:spcAft>
                <a:spcPct val="0"/>
              </a:spcAft>
              <a:defRPr sz="2200">
                <a:solidFill>
                  <a:schemeClr val="tx1"/>
                </a:solidFill>
                <a:latin typeface="Arial" pitchFamily="34" charset="0"/>
              </a:defRPr>
            </a:lvl8pPr>
            <a:lvl9pPr marL="1828800" algn="l" rtl="0" eaLnBrk="1" fontAlgn="base" hangingPunct="1">
              <a:spcBef>
                <a:spcPct val="0"/>
              </a:spcBef>
              <a:spcAft>
                <a:spcPct val="0"/>
              </a:spcAft>
              <a:defRPr sz="2200">
                <a:solidFill>
                  <a:schemeClr val="tx1"/>
                </a:solidFill>
                <a:latin typeface="Arial" pitchFamily="34" charset="0"/>
              </a:defRPr>
            </a:lvl9pPr>
          </a:lstStyle>
          <a:p>
            <a:r>
              <a:rPr lang="en-AU" sz="1650" b="1" kern="0" dirty="0"/>
              <a:t>Cross-Industry Standard Process for Data Mining </a:t>
            </a:r>
            <a:br>
              <a:rPr lang="en-AU" sz="1650" kern="0" dirty="0"/>
            </a:br>
            <a:endParaRPr lang="en-AU" sz="1650" kern="0" dirty="0"/>
          </a:p>
        </p:txBody>
      </p:sp>
      <p:graphicFrame>
        <p:nvGraphicFramePr>
          <p:cNvPr id="11" name="Object 6">
            <a:extLst>
              <a:ext uri="{FF2B5EF4-FFF2-40B4-BE49-F238E27FC236}">
                <a16:creationId xmlns:a16="http://schemas.microsoft.com/office/drawing/2014/main" id="{193D336F-6CBA-481C-93B7-F5E17F93F712}"/>
              </a:ext>
            </a:extLst>
          </p:cNvPr>
          <p:cNvGraphicFramePr>
            <a:graphicFrameLocks noGrp="1" noChangeAspect="1"/>
          </p:cNvGraphicFramePr>
          <p:nvPr>
            <p:extLst>
              <p:ext uri="{D42A27DB-BD31-4B8C-83A1-F6EECF244321}">
                <p14:modId xmlns:p14="http://schemas.microsoft.com/office/powerpoint/2010/main" val="2429019169"/>
              </p:ext>
            </p:extLst>
          </p:nvPr>
        </p:nvGraphicFramePr>
        <p:xfrm>
          <a:off x="5730232" y="1448046"/>
          <a:ext cx="2759340" cy="2751798"/>
        </p:xfrm>
        <a:graphic>
          <a:graphicData uri="http://schemas.openxmlformats.org/presentationml/2006/ole">
            <mc:AlternateContent xmlns:mc="http://schemas.openxmlformats.org/markup-compatibility/2006">
              <mc:Choice xmlns:v="urn:schemas-microsoft-com:vml" Requires="v">
                <p:oleObj spid="_x0000_s3102" name="Photo Editor Photo" r:id="rId5" imgW="4439270" imgH="4428571" progId="MSPhotoEd.3">
                  <p:embed/>
                </p:oleObj>
              </mc:Choice>
              <mc:Fallback>
                <p:oleObj name="Photo Editor Photo" r:id="rId5" imgW="4439270" imgH="4428571" progId="MSPhotoEd.3">
                  <p:embed/>
                  <p:pic>
                    <p:nvPicPr>
                      <p:cNvPr id="11" name="Object 6">
                        <a:extLst>
                          <a:ext uri="{FF2B5EF4-FFF2-40B4-BE49-F238E27FC236}">
                            <a16:creationId xmlns:a16="http://schemas.microsoft.com/office/drawing/2014/main" id="{193D336F-6CBA-481C-93B7-F5E17F93F712}"/>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0232" y="1448046"/>
                        <a:ext cx="2759340" cy="2751798"/>
                      </a:xfrm>
                      <a:prstGeom prst="rect">
                        <a:avLst/>
                      </a:prstGeom>
                      <a:noFill/>
                      <a:ln>
                        <a:noFill/>
                      </a:ln>
                    </p:spPr>
                  </p:pic>
                </p:oleObj>
              </mc:Fallback>
            </mc:AlternateContent>
          </a:graphicData>
        </a:graphic>
      </p:graphicFrame>
      <p:sp>
        <p:nvSpPr>
          <p:cNvPr id="12" name="Title 1">
            <a:extLst>
              <a:ext uri="{FF2B5EF4-FFF2-40B4-BE49-F238E27FC236}">
                <a16:creationId xmlns:a16="http://schemas.microsoft.com/office/drawing/2014/main" id="{DCF46857-D02E-4065-A07D-1EFDC9C62DDC}"/>
              </a:ext>
            </a:extLst>
          </p:cNvPr>
          <p:cNvSpPr txBox="1">
            <a:spLocks/>
          </p:cNvSpPr>
          <p:nvPr/>
        </p:nvSpPr>
        <p:spPr>
          <a:xfrm>
            <a:off x="152399" y="127462"/>
            <a:ext cx="6607387" cy="3713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kern="1200">
                <a:solidFill>
                  <a:schemeClr val="tx1"/>
                </a:solidFill>
                <a:latin typeface="+mj-lt"/>
                <a:ea typeface="Arial" charset="0"/>
                <a:cs typeface="Arial" charset="0"/>
              </a:defRPr>
            </a:lvl1pPr>
          </a:lstStyle>
          <a:p>
            <a:r>
              <a:rPr lang="en-US" dirty="0"/>
              <a:t>The methodology to answer the questions…</a:t>
            </a:r>
            <a:br>
              <a:rPr lang="en-US" dirty="0"/>
            </a:br>
            <a:endParaRPr lang="en-US" dirty="0"/>
          </a:p>
        </p:txBody>
      </p:sp>
      <p:sp>
        <p:nvSpPr>
          <p:cNvPr id="20" name="Text Placeholder 4">
            <a:extLst>
              <a:ext uri="{FF2B5EF4-FFF2-40B4-BE49-F238E27FC236}">
                <a16:creationId xmlns:a16="http://schemas.microsoft.com/office/drawing/2014/main" id="{A86B3D73-DF8F-4F95-A853-F5CB52EEC8D4}"/>
              </a:ext>
            </a:extLst>
          </p:cNvPr>
          <p:cNvSpPr txBox="1">
            <a:spLocks/>
          </p:cNvSpPr>
          <p:nvPr/>
        </p:nvSpPr>
        <p:spPr>
          <a:xfrm>
            <a:off x="-42880" y="942256"/>
            <a:ext cx="4684060" cy="3459450"/>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CA" sz="1200" dirty="0"/>
              <a:t>Enterprise Content Management</a:t>
            </a:r>
          </a:p>
          <a:p>
            <a:pPr marL="171450" indent="-171450">
              <a:buFont typeface="Arial" panose="020B0604020202020204" pitchFamily="34" charset="0"/>
              <a:buChar char="•"/>
            </a:pPr>
            <a:r>
              <a:rPr lang="en-CA" sz="1200" dirty="0"/>
              <a:t>Analytics</a:t>
            </a:r>
          </a:p>
          <a:p>
            <a:pPr marL="344488" lvl="1" indent="-171450">
              <a:buFont typeface="Arial" panose="020B0604020202020204" pitchFamily="34" charset="0"/>
              <a:buChar char="•"/>
            </a:pPr>
            <a:r>
              <a:rPr lang="en-CA" sz="1200" dirty="0"/>
              <a:t>Predictive Analytics</a:t>
            </a:r>
          </a:p>
          <a:p>
            <a:pPr marL="344488" lvl="1" indent="-171450">
              <a:buFont typeface="Arial" panose="020B0604020202020204" pitchFamily="34" charset="0"/>
              <a:buChar char="•"/>
            </a:pPr>
            <a:r>
              <a:rPr lang="en-CA" sz="1200" dirty="0"/>
              <a:t>Machine Learning</a:t>
            </a:r>
          </a:p>
          <a:p>
            <a:pPr marL="344488" lvl="1" indent="-171450">
              <a:buFont typeface="Arial" panose="020B0604020202020204" pitchFamily="34" charset="0"/>
              <a:buChar char="•"/>
            </a:pPr>
            <a:r>
              <a:rPr lang="en-CA" sz="1200" dirty="0"/>
              <a:t>Survey Analysis</a:t>
            </a:r>
          </a:p>
          <a:p>
            <a:pPr marL="344488" lvl="1" indent="-171450">
              <a:buFont typeface="Arial" panose="020B0604020202020204" pitchFamily="34" charset="0"/>
              <a:buChar char="•"/>
            </a:pPr>
            <a:r>
              <a:rPr lang="en-CA" sz="1200" dirty="0"/>
              <a:t>Social Media</a:t>
            </a:r>
          </a:p>
          <a:p>
            <a:pPr marL="344488" lvl="1" indent="-171450">
              <a:buFont typeface="Arial" panose="020B0604020202020204" pitchFamily="34" charset="0"/>
              <a:buChar char="•"/>
            </a:pPr>
            <a:r>
              <a:rPr lang="en-CA" sz="1200" dirty="0"/>
              <a:t>Net Promoter Scores</a:t>
            </a:r>
          </a:p>
          <a:p>
            <a:pPr marL="344488" lvl="1" indent="-171450">
              <a:buFont typeface="Arial" panose="020B0604020202020204" pitchFamily="34" charset="0"/>
              <a:buChar char="•"/>
            </a:pPr>
            <a:r>
              <a:rPr lang="en-CA" sz="1200" dirty="0"/>
              <a:t>Etc.</a:t>
            </a:r>
          </a:p>
          <a:p>
            <a:pPr marL="171450" indent="-171450">
              <a:buFont typeface="Arial" panose="020B0604020202020204" pitchFamily="34" charset="0"/>
              <a:buChar char="•"/>
            </a:pPr>
            <a:r>
              <a:rPr lang="en-CA" sz="1200" dirty="0"/>
              <a:t>Chat Bots</a:t>
            </a:r>
          </a:p>
          <a:p>
            <a:pPr marL="171450" indent="-171450">
              <a:buFont typeface="Arial" panose="020B0604020202020204" pitchFamily="34" charset="0"/>
              <a:buChar char="•"/>
            </a:pPr>
            <a:r>
              <a:rPr lang="en-CA" sz="1200" dirty="0"/>
              <a:t>Search</a:t>
            </a:r>
          </a:p>
          <a:p>
            <a:pPr marL="171450" indent="-171450">
              <a:buFont typeface="Arial" panose="020B0604020202020204" pitchFamily="34" charset="0"/>
              <a:buChar char="•"/>
            </a:pPr>
            <a:r>
              <a:rPr lang="en-CA" sz="1200" dirty="0"/>
              <a:t>NLP Request Response API</a:t>
            </a:r>
          </a:p>
          <a:p>
            <a:pPr marL="171450" indent="-171450">
              <a:buFont typeface="Arial" panose="020B0604020202020204" pitchFamily="34" charset="0"/>
              <a:buChar char="•"/>
            </a:pPr>
            <a:r>
              <a:rPr lang="en-CA" sz="1200" dirty="0"/>
              <a:t>UIMA </a:t>
            </a:r>
            <a:endParaRPr lang="en-CA" sz="800" dirty="0"/>
          </a:p>
          <a:p>
            <a:pPr marL="171450" indent="-171450">
              <a:buFont typeface="Arial" panose="020B0604020202020204" pitchFamily="34" charset="0"/>
              <a:buChar char="•"/>
            </a:pPr>
            <a:r>
              <a:rPr lang="en-CA" sz="1200" dirty="0"/>
              <a:t>Others…</a:t>
            </a:r>
          </a:p>
          <a:p>
            <a:endParaRPr lang="en-US" dirty="0"/>
          </a:p>
        </p:txBody>
      </p:sp>
    </p:spTree>
    <p:extLst>
      <p:ext uri="{BB962C8B-B14F-4D97-AF65-F5344CB8AC3E}">
        <p14:creationId xmlns:p14="http://schemas.microsoft.com/office/powerpoint/2010/main" val="3301389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52399" y="679290"/>
            <a:ext cx="8835813" cy="4367590"/>
          </a:xfrm>
          <a:prstGeom prst="rect">
            <a:avLst/>
          </a:prstGeom>
          <a:solidFill>
            <a:srgbClr val="E1E1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2800">
                <a:solidFill>
                  <a:schemeClr val="tx1"/>
                </a:solidFill>
                <a:latin typeface="+mn-lt"/>
                <a:ea typeface="MS PGothic" pitchFamily="34" charset="-128"/>
                <a:cs typeface="ＭＳ Ｐゴシック" charset="0"/>
              </a:defRPr>
            </a:lvl1pPr>
            <a:lvl2pPr marL="509588" indent="-173038" algn="l" rtl="0" eaLnBrk="0" fontAlgn="base" hangingPunct="0">
              <a:spcBef>
                <a:spcPct val="0"/>
              </a:spcBef>
              <a:spcAft>
                <a:spcPct val="0"/>
              </a:spcAft>
              <a:buClr>
                <a:schemeClr val="tx1"/>
              </a:buClr>
              <a:buFont typeface="Arial" panose="020B0604020202020204" pitchFamily="34" charset="0"/>
              <a:buChar char="–"/>
              <a:defRPr sz="2400">
                <a:solidFill>
                  <a:schemeClr val="tx1"/>
                </a:solidFill>
                <a:latin typeface="+mn-lt"/>
                <a:ea typeface="MS PGothic" pitchFamily="34" charset="-128"/>
              </a:defRPr>
            </a:lvl2pPr>
            <a:lvl3pPr marL="855663" indent="-173038" algn="l" rtl="0" eaLnBrk="0" fontAlgn="base" hangingPunct="0">
              <a:spcBef>
                <a:spcPct val="0"/>
              </a:spcBef>
              <a:spcAft>
                <a:spcPct val="0"/>
              </a:spcAft>
              <a:buClr>
                <a:schemeClr val="tx1"/>
              </a:buClr>
              <a:buChar char="•"/>
              <a:defRPr sz="2000">
                <a:solidFill>
                  <a:schemeClr val="tx1"/>
                </a:solidFill>
                <a:latin typeface="+mn-lt"/>
                <a:ea typeface="MS PGothic" pitchFamily="34" charset="-128"/>
              </a:defRPr>
            </a:lvl3pPr>
            <a:lvl4pPr marL="1160463" indent="-228600" algn="l" rtl="0" eaLnBrk="0" fontAlgn="base" hangingPunct="0">
              <a:spcBef>
                <a:spcPct val="0"/>
              </a:spcBef>
              <a:spcAft>
                <a:spcPct val="0"/>
              </a:spcAft>
              <a:buClr>
                <a:schemeClr val="tx1"/>
              </a:buClr>
              <a:buFont typeface="Lucida Grande"/>
              <a:buChar char="−"/>
              <a:defRPr sz="1800">
                <a:solidFill>
                  <a:schemeClr val="tx1"/>
                </a:solidFill>
                <a:latin typeface="+mn-lt"/>
                <a:ea typeface="MS PGothic" pitchFamily="34" charset="-128"/>
              </a:defRPr>
            </a:lvl4pPr>
            <a:lvl5pPr marL="1371600" indent="-173038" algn="l" rtl="0" eaLnBrk="0" fontAlgn="base" hangingPunct="0">
              <a:spcBef>
                <a:spcPts val="100"/>
              </a:spcBef>
              <a:spcAft>
                <a:spcPct val="0"/>
              </a:spcAft>
              <a:buClr>
                <a:schemeClr val="tx1"/>
              </a:buClr>
              <a:buFont typeface="Arial" panose="020B0604020202020204" pitchFamily="34" charset="0"/>
              <a:buChar char="•"/>
              <a:defRPr sz="1800">
                <a:solidFill>
                  <a:schemeClr val="tx1"/>
                </a:solidFill>
                <a:latin typeface="+mn-lt"/>
                <a:ea typeface="MS PGothic" pitchFamily="34" charset="-128"/>
              </a:defRPr>
            </a:lvl5pPr>
            <a:lvl6pPr marL="1997075" indent="-163513" algn="l" rtl="0" eaLnBrk="1" fontAlgn="base" hangingPunct="1">
              <a:spcBef>
                <a:spcPct val="20000"/>
              </a:spcBef>
              <a:spcAft>
                <a:spcPct val="0"/>
              </a:spcAft>
              <a:buClr>
                <a:schemeClr val="bg1"/>
              </a:buClr>
              <a:buChar char="»"/>
              <a:defRPr sz="1800">
                <a:solidFill>
                  <a:schemeClr val="bg1"/>
                </a:solidFill>
                <a:latin typeface="+mn-lt"/>
                <a:ea typeface="+mn-ea"/>
              </a:defRPr>
            </a:lvl6pPr>
            <a:lvl7pPr marL="2454275" indent="-163513" algn="l" rtl="0" eaLnBrk="1" fontAlgn="base" hangingPunct="1">
              <a:spcBef>
                <a:spcPct val="20000"/>
              </a:spcBef>
              <a:spcAft>
                <a:spcPct val="0"/>
              </a:spcAft>
              <a:buClr>
                <a:schemeClr val="bg1"/>
              </a:buClr>
              <a:buChar char="»"/>
              <a:defRPr sz="1800">
                <a:solidFill>
                  <a:schemeClr val="bg1"/>
                </a:solidFill>
                <a:latin typeface="+mn-lt"/>
                <a:ea typeface="+mn-ea"/>
              </a:defRPr>
            </a:lvl7pPr>
            <a:lvl8pPr marL="2911475" indent="-163513" algn="l" rtl="0" eaLnBrk="1" fontAlgn="base" hangingPunct="1">
              <a:spcBef>
                <a:spcPct val="20000"/>
              </a:spcBef>
              <a:spcAft>
                <a:spcPct val="0"/>
              </a:spcAft>
              <a:buClr>
                <a:schemeClr val="bg1"/>
              </a:buClr>
              <a:buChar char="»"/>
              <a:defRPr sz="1800">
                <a:solidFill>
                  <a:schemeClr val="bg1"/>
                </a:solidFill>
                <a:latin typeface="+mn-lt"/>
                <a:ea typeface="+mn-ea"/>
              </a:defRPr>
            </a:lvl8pPr>
            <a:lvl9pPr marL="3368675" indent="-163513" algn="l" rtl="0" eaLnBrk="1" fontAlgn="base" hangingPunct="1">
              <a:spcBef>
                <a:spcPct val="20000"/>
              </a:spcBef>
              <a:spcAft>
                <a:spcPct val="0"/>
              </a:spcAft>
              <a:buClr>
                <a:schemeClr val="bg1"/>
              </a:buClr>
              <a:buChar char="»"/>
              <a:defRPr sz="1800">
                <a:solidFill>
                  <a:schemeClr val="bg1"/>
                </a:solidFill>
                <a:latin typeface="+mn-lt"/>
                <a:ea typeface="+mn-ea"/>
              </a:defRPr>
            </a:lvl9pPr>
          </a:lstStyle>
          <a:p>
            <a:pPr marL="342900" indent="0" algn="ctr">
              <a:spcBef>
                <a:spcPts val="0"/>
              </a:spcBef>
              <a:buNone/>
            </a:pPr>
            <a:endParaRPr lang="en-US" sz="600" dirty="0">
              <a:latin typeface="Century Gothic" panose="020B0502020202020204" pitchFamily="34" charset="0"/>
            </a:endParaRPr>
          </a:p>
        </p:txBody>
      </p:sp>
      <p:pic>
        <p:nvPicPr>
          <p:cNvPr id="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573" y="1017813"/>
            <a:ext cx="8527627" cy="3864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480908" y="1216798"/>
            <a:ext cx="8148319" cy="34788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342900" algn="ctr"/>
            <a:r>
              <a:rPr lang="en-US" sz="1013" dirty="0">
                <a:latin typeface="Century Gothic" panose="020B0502020202020204" pitchFamily="34" charset="0"/>
              </a:rPr>
              <a:t>Churn</a:t>
            </a:r>
          </a:p>
          <a:p>
            <a:pPr marL="342900" algn="ctr"/>
            <a:r>
              <a:rPr lang="en-US" sz="900" i="1" dirty="0">
                <a:latin typeface="Century Gothic" panose="020B0502020202020204" pitchFamily="34" charset="0"/>
              </a:rPr>
              <a:t>noun \ˈ</a:t>
            </a:r>
            <a:r>
              <a:rPr lang="en-US" sz="900" i="1" dirty="0" err="1">
                <a:latin typeface="Century Gothic" panose="020B0502020202020204" pitchFamily="34" charset="0"/>
              </a:rPr>
              <a:t>chərn</a:t>
            </a:r>
            <a:r>
              <a:rPr lang="en-US" sz="900" i="1" dirty="0">
                <a:latin typeface="Century Gothic" panose="020B0502020202020204" pitchFamily="34" charset="0"/>
              </a:rPr>
              <a:t>\</a:t>
            </a:r>
          </a:p>
          <a:p>
            <a:pPr marL="342900" algn="ctr"/>
            <a:endParaRPr lang="en-US" sz="825" i="1" dirty="0">
              <a:latin typeface="Century Gothic" panose="020B0502020202020204" pitchFamily="34" charset="0"/>
            </a:endParaRPr>
          </a:p>
          <a:p>
            <a:pPr marL="342900" algn="ctr"/>
            <a:r>
              <a:rPr lang="en-US" sz="1013" dirty="0">
                <a:latin typeface="Century Gothic" panose="020B0502020202020204" pitchFamily="34" charset="0"/>
              </a:rPr>
              <a:t>Simply capture the amount of turnover in your customer base over a period of time.  </a:t>
            </a:r>
          </a:p>
        </p:txBody>
      </p:sp>
      <p:sp>
        <p:nvSpPr>
          <p:cNvPr id="9" name="Title 18"/>
          <p:cNvSpPr txBox="1">
            <a:spLocks/>
          </p:cNvSpPr>
          <p:nvPr/>
        </p:nvSpPr>
        <p:spPr>
          <a:xfrm>
            <a:off x="899985" y="694380"/>
            <a:ext cx="6409134" cy="753666"/>
          </a:xfrm>
          <a:prstGeom prst="rect">
            <a:avLst/>
          </a:prstGeom>
        </p:spPr>
        <p:txBody>
          <a:bodyPr/>
          <a:lstStyle>
            <a:lvl1pPr algn="l" rtl="0" eaLnBrk="1" fontAlgn="base" hangingPunct="1">
              <a:spcBef>
                <a:spcPct val="0"/>
              </a:spcBef>
              <a:spcAft>
                <a:spcPct val="0"/>
              </a:spcAft>
              <a:defRPr sz="2200">
                <a:solidFill>
                  <a:schemeClr val="tx1"/>
                </a:solidFill>
                <a:latin typeface="+mj-lt"/>
                <a:ea typeface="+mj-ea"/>
                <a:cs typeface="+mj-cs"/>
              </a:defRPr>
            </a:lvl1pPr>
            <a:lvl2pPr algn="l" rtl="0" eaLnBrk="1" fontAlgn="base" hangingPunct="1">
              <a:spcBef>
                <a:spcPct val="0"/>
              </a:spcBef>
              <a:spcAft>
                <a:spcPct val="0"/>
              </a:spcAft>
              <a:defRPr sz="2200">
                <a:solidFill>
                  <a:schemeClr val="tx1"/>
                </a:solidFill>
                <a:latin typeface="Arial" pitchFamily="34" charset="0"/>
              </a:defRPr>
            </a:lvl2pPr>
            <a:lvl3pPr algn="l" rtl="0" eaLnBrk="1" fontAlgn="base" hangingPunct="1">
              <a:spcBef>
                <a:spcPct val="0"/>
              </a:spcBef>
              <a:spcAft>
                <a:spcPct val="0"/>
              </a:spcAft>
              <a:defRPr sz="2200">
                <a:solidFill>
                  <a:schemeClr val="tx1"/>
                </a:solidFill>
                <a:latin typeface="Arial" pitchFamily="34" charset="0"/>
              </a:defRPr>
            </a:lvl3pPr>
            <a:lvl4pPr algn="l" rtl="0" eaLnBrk="1" fontAlgn="base" hangingPunct="1">
              <a:spcBef>
                <a:spcPct val="0"/>
              </a:spcBef>
              <a:spcAft>
                <a:spcPct val="0"/>
              </a:spcAft>
              <a:defRPr sz="2200">
                <a:solidFill>
                  <a:schemeClr val="tx1"/>
                </a:solidFill>
                <a:latin typeface="Arial" pitchFamily="34" charset="0"/>
              </a:defRPr>
            </a:lvl4pPr>
            <a:lvl5pPr algn="l" rtl="0" eaLnBrk="1" fontAlgn="base" hangingPunct="1">
              <a:spcBef>
                <a:spcPct val="0"/>
              </a:spcBef>
              <a:spcAft>
                <a:spcPct val="0"/>
              </a:spcAft>
              <a:defRPr sz="2200">
                <a:solidFill>
                  <a:schemeClr val="tx1"/>
                </a:solidFill>
                <a:latin typeface="Arial" pitchFamily="34" charset="0"/>
              </a:defRPr>
            </a:lvl5pPr>
            <a:lvl6pPr marL="457200" algn="l" rtl="0" eaLnBrk="1" fontAlgn="base" hangingPunct="1">
              <a:spcBef>
                <a:spcPct val="0"/>
              </a:spcBef>
              <a:spcAft>
                <a:spcPct val="0"/>
              </a:spcAft>
              <a:defRPr sz="2200">
                <a:solidFill>
                  <a:schemeClr val="tx1"/>
                </a:solidFill>
                <a:latin typeface="Arial" pitchFamily="34" charset="0"/>
              </a:defRPr>
            </a:lvl6pPr>
            <a:lvl7pPr marL="914400" algn="l" rtl="0" eaLnBrk="1" fontAlgn="base" hangingPunct="1">
              <a:spcBef>
                <a:spcPct val="0"/>
              </a:spcBef>
              <a:spcAft>
                <a:spcPct val="0"/>
              </a:spcAft>
              <a:defRPr sz="2200">
                <a:solidFill>
                  <a:schemeClr val="tx1"/>
                </a:solidFill>
                <a:latin typeface="Arial" pitchFamily="34" charset="0"/>
              </a:defRPr>
            </a:lvl7pPr>
            <a:lvl8pPr marL="1371600" algn="l" rtl="0" eaLnBrk="1" fontAlgn="base" hangingPunct="1">
              <a:spcBef>
                <a:spcPct val="0"/>
              </a:spcBef>
              <a:spcAft>
                <a:spcPct val="0"/>
              </a:spcAft>
              <a:defRPr sz="2200">
                <a:solidFill>
                  <a:schemeClr val="tx1"/>
                </a:solidFill>
                <a:latin typeface="Arial" pitchFamily="34" charset="0"/>
              </a:defRPr>
            </a:lvl8pPr>
            <a:lvl9pPr marL="1828800" algn="l" rtl="0" eaLnBrk="1" fontAlgn="base" hangingPunct="1">
              <a:spcBef>
                <a:spcPct val="0"/>
              </a:spcBef>
              <a:spcAft>
                <a:spcPct val="0"/>
              </a:spcAft>
              <a:defRPr sz="2200">
                <a:solidFill>
                  <a:schemeClr val="tx1"/>
                </a:solidFill>
                <a:latin typeface="Arial" pitchFamily="34" charset="0"/>
              </a:defRPr>
            </a:lvl9pPr>
          </a:lstStyle>
          <a:p>
            <a:br>
              <a:rPr lang="en-AU" sz="1650" kern="0" dirty="0"/>
            </a:br>
            <a:endParaRPr lang="en-AU" sz="1650" kern="0" dirty="0"/>
          </a:p>
        </p:txBody>
      </p:sp>
      <p:sp>
        <p:nvSpPr>
          <p:cNvPr id="6" name="Title 5"/>
          <p:cNvSpPr>
            <a:spLocks noGrp="1"/>
          </p:cNvSpPr>
          <p:nvPr>
            <p:ph type="title"/>
          </p:nvPr>
        </p:nvSpPr>
        <p:spPr>
          <a:xfrm>
            <a:off x="250560" y="1313284"/>
            <a:ext cx="3315183" cy="376238"/>
          </a:xfrm>
        </p:spPr>
        <p:txBody>
          <a:bodyPr/>
          <a:lstStyle/>
          <a:p>
            <a:pPr marL="342900">
              <a:spcBef>
                <a:spcPts val="0"/>
              </a:spcBef>
            </a:pPr>
            <a:r>
              <a:rPr lang="en-US" sz="2000" dirty="0">
                <a:solidFill>
                  <a:schemeClr val="accent2">
                    <a:lumMod val="60000"/>
                    <a:lumOff val="40000"/>
                  </a:schemeClr>
                </a:solidFill>
              </a:rPr>
              <a:t>A Classic NLP Engine </a:t>
            </a:r>
            <a:r>
              <a:rPr lang="en-US" sz="1800" dirty="0">
                <a:solidFill>
                  <a:schemeClr val="bg2"/>
                </a:solidFill>
              </a:rPr>
              <a:t>designed to turn unstructured data into structured data to create Independent Variables for Predictive Analytics and Machine Learning Models.</a:t>
            </a:r>
            <a:endParaRPr lang="en-US" sz="1800" b="0" dirty="0">
              <a:solidFill>
                <a:schemeClr val="bg2"/>
              </a:solidFill>
              <a:latin typeface="Century Gothic" panose="020B0502020202020204" pitchFamily="34" charset="0"/>
            </a:endParaRPr>
          </a:p>
        </p:txBody>
      </p:sp>
      <p:sp>
        <p:nvSpPr>
          <p:cNvPr id="8" name="Title 18">
            <a:extLst>
              <a:ext uri="{FF2B5EF4-FFF2-40B4-BE49-F238E27FC236}">
                <a16:creationId xmlns:a16="http://schemas.microsoft.com/office/drawing/2014/main" id="{27273A35-1716-4636-852B-AE3DE2DA8D36}"/>
              </a:ext>
            </a:extLst>
          </p:cNvPr>
          <p:cNvSpPr txBox="1">
            <a:spLocks/>
          </p:cNvSpPr>
          <p:nvPr/>
        </p:nvSpPr>
        <p:spPr>
          <a:xfrm>
            <a:off x="877854" y="654557"/>
            <a:ext cx="6409134" cy="753666"/>
          </a:xfrm>
          <a:prstGeom prst="rect">
            <a:avLst/>
          </a:prstGeom>
        </p:spPr>
        <p:txBody>
          <a:bodyPr/>
          <a:lstStyle>
            <a:lvl1pPr algn="l" rtl="0" eaLnBrk="1" fontAlgn="base" hangingPunct="1">
              <a:spcBef>
                <a:spcPct val="0"/>
              </a:spcBef>
              <a:spcAft>
                <a:spcPct val="0"/>
              </a:spcAft>
              <a:defRPr sz="2200">
                <a:solidFill>
                  <a:schemeClr val="tx1"/>
                </a:solidFill>
                <a:latin typeface="+mj-lt"/>
                <a:ea typeface="+mj-ea"/>
                <a:cs typeface="+mj-cs"/>
              </a:defRPr>
            </a:lvl1pPr>
            <a:lvl2pPr algn="l" rtl="0" eaLnBrk="1" fontAlgn="base" hangingPunct="1">
              <a:spcBef>
                <a:spcPct val="0"/>
              </a:spcBef>
              <a:spcAft>
                <a:spcPct val="0"/>
              </a:spcAft>
              <a:defRPr sz="2200">
                <a:solidFill>
                  <a:schemeClr val="tx1"/>
                </a:solidFill>
                <a:latin typeface="Arial" pitchFamily="34" charset="0"/>
              </a:defRPr>
            </a:lvl2pPr>
            <a:lvl3pPr algn="l" rtl="0" eaLnBrk="1" fontAlgn="base" hangingPunct="1">
              <a:spcBef>
                <a:spcPct val="0"/>
              </a:spcBef>
              <a:spcAft>
                <a:spcPct val="0"/>
              </a:spcAft>
              <a:defRPr sz="2200">
                <a:solidFill>
                  <a:schemeClr val="tx1"/>
                </a:solidFill>
                <a:latin typeface="Arial" pitchFamily="34" charset="0"/>
              </a:defRPr>
            </a:lvl3pPr>
            <a:lvl4pPr algn="l" rtl="0" eaLnBrk="1" fontAlgn="base" hangingPunct="1">
              <a:spcBef>
                <a:spcPct val="0"/>
              </a:spcBef>
              <a:spcAft>
                <a:spcPct val="0"/>
              </a:spcAft>
              <a:defRPr sz="2200">
                <a:solidFill>
                  <a:schemeClr val="tx1"/>
                </a:solidFill>
                <a:latin typeface="Arial" pitchFamily="34" charset="0"/>
              </a:defRPr>
            </a:lvl4pPr>
            <a:lvl5pPr algn="l" rtl="0" eaLnBrk="1" fontAlgn="base" hangingPunct="1">
              <a:spcBef>
                <a:spcPct val="0"/>
              </a:spcBef>
              <a:spcAft>
                <a:spcPct val="0"/>
              </a:spcAft>
              <a:defRPr sz="2200">
                <a:solidFill>
                  <a:schemeClr val="tx1"/>
                </a:solidFill>
                <a:latin typeface="Arial" pitchFamily="34" charset="0"/>
              </a:defRPr>
            </a:lvl5pPr>
            <a:lvl6pPr marL="457200" algn="l" rtl="0" eaLnBrk="1" fontAlgn="base" hangingPunct="1">
              <a:spcBef>
                <a:spcPct val="0"/>
              </a:spcBef>
              <a:spcAft>
                <a:spcPct val="0"/>
              </a:spcAft>
              <a:defRPr sz="2200">
                <a:solidFill>
                  <a:schemeClr val="tx1"/>
                </a:solidFill>
                <a:latin typeface="Arial" pitchFamily="34" charset="0"/>
              </a:defRPr>
            </a:lvl6pPr>
            <a:lvl7pPr marL="914400" algn="l" rtl="0" eaLnBrk="1" fontAlgn="base" hangingPunct="1">
              <a:spcBef>
                <a:spcPct val="0"/>
              </a:spcBef>
              <a:spcAft>
                <a:spcPct val="0"/>
              </a:spcAft>
              <a:defRPr sz="2200">
                <a:solidFill>
                  <a:schemeClr val="tx1"/>
                </a:solidFill>
                <a:latin typeface="Arial" pitchFamily="34" charset="0"/>
              </a:defRPr>
            </a:lvl7pPr>
            <a:lvl8pPr marL="1371600" algn="l" rtl="0" eaLnBrk="1" fontAlgn="base" hangingPunct="1">
              <a:spcBef>
                <a:spcPct val="0"/>
              </a:spcBef>
              <a:spcAft>
                <a:spcPct val="0"/>
              </a:spcAft>
              <a:defRPr sz="2200">
                <a:solidFill>
                  <a:schemeClr val="tx1"/>
                </a:solidFill>
                <a:latin typeface="Arial" pitchFamily="34" charset="0"/>
              </a:defRPr>
            </a:lvl8pPr>
            <a:lvl9pPr marL="1828800" algn="l" rtl="0" eaLnBrk="1" fontAlgn="base" hangingPunct="1">
              <a:spcBef>
                <a:spcPct val="0"/>
              </a:spcBef>
              <a:spcAft>
                <a:spcPct val="0"/>
              </a:spcAft>
              <a:defRPr sz="2200">
                <a:solidFill>
                  <a:schemeClr val="tx1"/>
                </a:solidFill>
                <a:latin typeface="Arial" pitchFamily="34" charset="0"/>
              </a:defRPr>
            </a:lvl9pPr>
          </a:lstStyle>
          <a:p>
            <a:r>
              <a:rPr lang="en-AU" sz="1650" b="1" kern="0" dirty="0"/>
              <a:t>SPSS Modeler Premium Text Analytics: </a:t>
            </a:r>
            <a:br>
              <a:rPr lang="en-AU" sz="1650" kern="0" dirty="0"/>
            </a:br>
            <a:endParaRPr lang="en-AU" sz="1650" kern="0" dirty="0"/>
          </a:p>
        </p:txBody>
      </p:sp>
      <p:sp>
        <p:nvSpPr>
          <p:cNvPr id="12" name="Title 1">
            <a:extLst>
              <a:ext uri="{FF2B5EF4-FFF2-40B4-BE49-F238E27FC236}">
                <a16:creationId xmlns:a16="http://schemas.microsoft.com/office/drawing/2014/main" id="{DCF46857-D02E-4065-A07D-1EFDC9C62DDC}"/>
              </a:ext>
            </a:extLst>
          </p:cNvPr>
          <p:cNvSpPr txBox="1">
            <a:spLocks/>
          </p:cNvSpPr>
          <p:nvPr/>
        </p:nvSpPr>
        <p:spPr>
          <a:xfrm>
            <a:off x="152400" y="127462"/>
            <a:ext cx="4947919" cy="3713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kern="1200">
                <a:solidFill>
                  <a:schemeClr val="tx1"/>
                </a:solidFill>
                <a:latin typeface="+mj-lt"/>
                <a:ea typeface="Arial" charset="0"/>
                <a:cs typeface="Arial" charset="0"/>
              </a:defRPr>
            </a:lvl1pPr>
          </a:lstStyle>
          <a:p>
            <a:r>
              <a:rPr lang="en-US" dirty="0"/>
              <a:t>What is it…</a:t>
            </a:r>
            <a:br>
              <a:rPr lang="en-US" dirty="0"/>
            </a:br>
            <a:endParaRPr lang="en-US" dirty="0"/>
          </a:p>
        </p:txBody>
      </p:sp>
      <p:pic>
        <p:nvPicPr>
          <p:cNvPr id="13" name="Picture 2">
            <a:extLst>
              <a:ext uri="{FF2B5EF4-FFF2-40B4-BE49-F238E27FC236}">
                <a16:creationId xmlns:a16="http://schemas.microsoft.com/office/drawing/2014/main" id="{3D9FE810-96D4-4FD6-A794-99F7B5DA4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9304" y="1263647"/>
            <a:ext cx="3929299" cy="229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descr="C:\Users\IBM_ADMIN\Documents\Marketing\Modeler\15\ScreenShots\TextAnalytics3.png">
            <a:extLst>
              <a:ext uri="{FF2B5EF4-FFF2-40B4-BE49-F238E27FC236}">
                <a16:creationId xmlns:a16="http://schemas.microsoft.com/office/drawing/2014/main" id="{B540AA0D-282D-48F4-90C5-B4B7C218F4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057" y="2494480"/>
            <a:ext cx="3641930" cy="212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382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89EF1C7-BDAC-44E3-A1CB-394B1A11D4BD}"/>
              </a:ext>
            </a:extLst>
          </p:cNvPr>
          <p:cNvSpPr/>
          <p:nvPr/>
        </p:nvSpPr>
        <p:spPr>
          <a:xfrm>
            <a:off x="0" y="0"/>
            <a:ext cx="1927860" cy="51435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B9738023-B3E2-F14E-9A06-AC424D1342EA}"/>
              </a:ext>
            </a:extLst>
          </p:cNvPr>
          <p:cNvSpPr>
            <a:spLocks noGrp="1"/>
          </p:cNvSpPr>
          <p:nvPr>
            <p:ph type="sldNum" sz="quarter" idx="10"/>
          </p:nvPr>
        </p:nvSpPr>
        <p:spPr/>
        <p:txBody>
          <a:bodyPr/>
          <a:lstStyle/>
          <a:p>
            <a:fld id="{D0BE6F14-FF48-0F4F-A8AA-2E3F25371E4A}" type="slidenum">
              <a:rPr lang="en-US" smtClean="0"/>
              <a:pPr/>
              <a:t>8</a:t>
            </a:fld>
            <a:endParaRPr lang="en-US"/>
          </a:p>
        </p:txBody>
      </p:sp>
      <p:sp>
        <p:nvSpPr>
          <p:cNvPr id="4" name="Footer Placeholder 3">
            <a:extLst>
              <a:ext uri="{FF2B5EF4-FFF2-40B4-BE49-F238E27FC236}">
                <a16:creationId xmlns:a16="http://schemas.microsoft.com/office/drawing/2014/main" id="{2E5D5B08-229E-F641-9856-43F43953E036}"/>
              </a:ext>
            </a:extLst>
          </p:cNvPr>
          <p:cNvSpPr>
            <a:spLocks noGrp="1"/>
          </p:cNvSpPr>
          <p:nvPr>
            <p:ph type="ftr" sz="quarter" idx="11"/>
          </p:nvPr>
        </p:nvSpPr>
        <p:spPr>
          <a:xfrm>
            <a:off x="2286001" y="4857770"/>
            <a:ext cx="6400800" cy="137160"/>
          </a:xfrm>
        </p:spPr>
        <p:txBody>
          <a:bodyPr/>
          <a:lstStyle/>
          <a:p>
            <a:r>
              <a:rPr lang="de-DE" dirty="0"/>
              <a:t>IBM Cloud / Fast Start 2020 / © 2018 IBM Corporation</a:t>
            </a:r>
            <a:endParaRPr lang="en-US" dirty="0"/>
          </a:p>
        </p:txBody>
      </p:sp>
      <p:sp>
        <p:nvSpPr>
          <p:cNvPr id="8" name="Title 1">
            <a:extLst>
              <a:ext uri="{FF2B5EF4-FFF2-40B4-BE49-F238E27FC236}">
                <a16:creationId xmlns:a16="http://schemas.microsoft.com/office/drawing/2014/main" id="{E9D437B3-7A20-B34C-908B-0C30C15A5AD1}"/>
              </a:ext>
            </a:extLst>
          </p:cNvPr>
          <p:cNvSpPr txBox="1">
            <a:spLocks/>
          </p:cNvSpPr>
          <p:nvPr/>
        </p:nvSpPr>
        <p:spPr>
          <a:xfrm rot="16200000">
            <a:off x="-1111484" y="1579372"/>
            <a:ext cx="3165857" cy="490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dirty="0"/>
              <a:t>How Does it work ?</a:t>
            </a:r>
          </a:p>
        </p:txBody>
      </p:sp>
      <p:sp>
        <p:nvSpPr>
          <p:cNvPr id="11" name="Text Placeholder 4">
            <a:extLst>
              <a:ext uri="{FF2B5EF4-FFF2-40B4-BE49-F238E27FC236}">
                <a16:creationId xmlns:a16="http://schemas.microsoft.com/office/drawing/2014/main" id="{CF6CDD4F-6D27-2348-A144-E53DC1BEDB9F}"/>
              </a:ext>
            </a:extLst>
          </p:cNvPr>
          <p:cNvSpPr txBox="1">
            <a:spLocks/>
          </p:cNvSpPr>
          <p:nvPr/>
        </p:nvSpPr>
        <p:spPr>
          <a:xfrm>
            <a:off x="4849906" y="1112550"/>
            <a:ext cx="4294094" cy="345945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800" dirty="0"/>
          </a:p>
          <a:p>
            <a:pPr marL="285750" indent="-285750">
              <a:buFont typeface="Arial" panose="020B0604020202020204" pitchFamily="34" charset="0"/>
              <a:buChar char="•"/>
            </a:pPr>
            <a:endParaRPr lang="en-CA" sz="1800" dirty="0">
              <a:solidFill>
                <a:schemeClr val="bg1"/>
              </a:solidFill>
            </a:endParaRPr>
          </a:p>
          <a:p>
            <a:endParaRPr lang="en-CA" sz="1800" dirty="0">
              <a:solidFill>
                <a:schemeClr val="bg1"/>
              </a:solidFill>
            </a:endParaRPr>
          </a:p>
          <a:p>
            <a:pPr marL="285750" indent="-285750">
              <a:buFont typeface="Arial" panose="020B0604020202020204" pitchFamily="34" charset="0"/>
              <a:buChar char="•"/>
            </a:pPr>
            <a:endParaRPr lang="en-CA" sz="1800" dirty="0"/>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CA" sz="1800" dirty="0">
              <a:solidFill>
                <a:schemeClr val="bg1"/>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pPr marL="342900" indent="-342900">
              <a:buFont typeface="+mj-lt"/>
              <a:buAutoNum type="arabicPeriod"/>
            </a:pPr>
            <a:endParaRPr lang="en-CA" sz="1800" dirty="0">
              <a:solidFill>
                <a:schemeClr val="accent4">
                  <a:lumMod val="40000"/>
                  <a:lumOff val="60000"/>
                </a:schemeClr>
              </a:solidFill>
            </a:endParaRPr>
          </a:p>
          <a:p>
            <a:endParaRPr lang="en-US" dirty="0"/>
          </a:p>
        </p:txBody>
      </p:sp>
      <p:pic>
        <p:nvPicPr>
          <p:cNvPr id="12" name="Picture 11" descr="A close up of a map&#10;&#10;Description automatically generated">
            <a:extLst>
              <a:ext uri="{FF2B5EF4-FFF2-40B4-BE49-F238E27FC236}">
                <a16:creationId xmlns:a16="http://schemas.microsoft.com/office/drawing/2014/main" id="{9BA696C0-F442-40CA-864F-F7086E3A416B}"/>
              </a:ext>
            </a:extLst>
          </p:cNvPr>
          <p:cNvPicPr>
            <a:picLocks noChangeAspect="1"/>
          </p:cNvPicPr>
          <p:nvPr/>
        </p:nvPicPr>
        <p:blipFill rotWithShape="1">
          <a:blip r:embed="rId3"/>
          <a:srcRect b="3497"/>
          <a:stretch/>
        </p:blipFill>
        <p:spPr>
          <a:xfrm>
            <a:off x="2100886" y="0"/>
            <a:ext cx="7044710" cy="5158740"/>
          </a:xfrm>
          <a:prstGeom prst="rect">
            <a:avLst/>
          </a:prstGeom>
        </p:spPr>
      </p:pic>
      <p:sp>
        <p:nvSpPr>
          <p:cNvPr id="15" name="Rectangle 14">
            <a:extLst>
              <a:ext uri="{FF2B5EF4-FFF2-40B4-BE49-F238E27FC236}">
                <a16:creationId xmlns:a16="http://schemas.microsoft.com/office/drawing/2014/main" id="{CD61F479-E6FD-4E15-9F80-FFBF33370AFD}"/>
              </a:ext>
            </a:extLst>
          </p:cNvPr>
          <p:cNvSpPr/>
          <p:nvPr/>
        </p:nvSpPr>
        <p:spPr>
          <a:xfrm>
            <a:off x="1884375" y="0"/>
            <a:ext cx="244298" cy="5158740"/>
          </a:xfrm>
          <a:prstGeom prst="rect">
            <a:avLst/>
          </a:prstGeom>
          <a:solidFill>
            <a:schemeClr val="accent2">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a:extLst>
              <a:ext uri="{FF2B5EF4-FFF2-40B4-BE49-F238E27FC236}">
                <a16:creationId xmlns:a16="http://schemas.microsoft.com/office/drawing/2014/main" id="{77A93832-9CEE-43E6-A5A4-75E9ABF4693E}"/>
              </a:ext>
            </a:extLst>
          </p:cNvPr>
          <p:cNvSpPr/>
          <p:nvPr/>
        </p:nvSpPr>
        <p:spPr>
          <a:xfrm>
            <a:off x="2286001" y="148570"/>
            <a:ext cx="6690359" cy="2423180"/>
          </a:xfrm>
          <a:prstGeom prst="rect">
            <a:avLst/>
          </a:prstGeom>
          <a:ln w="1905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73356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a:extLst>
              <a:ext uri="{FF2B5EF4-FFF2-40B4-BE49-F238E27FC236}">
                <a16:creationId xmlns:a16="http://schemas.microsoft.com/office/drawing/2014/main" id="{77748FAC-2D2D-43CC-90FF-6E2D4226AC21}"/>
              </a:ext>
            </a:extLst>
          </p:cNvPr>
          <p:cNvSpPr txBox="1">
            <a:spLocks noChangeArrowheads="1"/>
          </p:cNvSpPr>
          <p:nvPr/>
        </p:nvSpPr>
        <p:spPr bwMode="auto">
          <a:xfrm>
            <a:off x="152399" y="261511"/>
            <a:ext cx="8835813" cy="4785369"/>
          </a:xfrm>
          <a:prstGeom prst="rect">
            <a:avLst/>
          </a:prstGeom>
          <a:solidFill>
            <a:srgbClr val="E1E1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2800">
                <a:solidFill>
                  <a:schemeClr val="tx1"/>
                </a:solidFill>
                <a:latin typeface="+mn-lt"/>
                <a:ea typeface="MS PGothic" pitchFamily="34" charset="-128"/>
                <a:cs typeface="ＭＳ Ｐゴシック" charset="0"/>
              </a:defRPr>
            </a:lvl1pPr>
            <a:lvl2pPr marL="509588" indent="-173038" algn="l" rtl="0" eaLnBrk="0" fontAlgn="base" hangingPunct="0">
              <a:spcBef>
                <a:spcPct val="0"/>
              </a:spcBef>
              <a:spcAft>
                <a:spcPct val="0"/>
              </a:spcAft>
              <a:buClr>
                <a:schemeClr val="tx1"/>
              </a:buClr>
              <a:buFont typeface="Arial" panose="020B0604020202020204" pitchFamily="34" charset="0"/>
              <a:buChar char="–"/>
              <a:defRPr sz="2400">
                <a:solidFill>
                  <a:schemeClr val="tx1"/>
                </a:solidFill>
                <a:latin typeface="+mn-lt"/>
                <a:ea typeface="MS PGothic" pitchFamily="34" charset="-128"/>
              </a:defRPr>
            </a:lvl2pPr>
            <a:lvl3pPr marL="855663" indent="-173038" algn="l" rtl="0" eaLnBrk="0" fontAlgn="base" hangingPunct="0">
              <a:spcBef>
                <a:spcPct val="0"/>
              </a:spcBef>
              <a:spcAft>
                <a:spcPct val="0"/>
              </a:spcAft>
              <a:buClr>
                <a:schemeClr val="tx1"/>
              </a:buClr>
              <a:buChar char="•"/>
              <a:defRPr sz="2000">
                <a:solidFill>
                  <a:schemeClr val="tx1"/>
                </a:solidFill>
                <a:latin typeface="+mn-lt"/>
                <a:ea typeface="MS PGothic" pitchFamily="34" charset="-128"/>
              </a:defRPr>
            </a:lvl3pPr>
            <a:lvl4pPr marL="1160463" indent="-228600" algn="l" rtl="0" eaLnBrk="0" fontAlgn="base" hangingPunct="0">
              <a:spcBef>
                <a:spcPct val="0"/>
              </a:spcBef>
              <a:spcAft>
                <a:spcPct val="0"/>
              </a:spcAft>
              <a:buClr>
                <a:schemeClr val="tx1"/>
              </a:buClr>
              <a:buFont typeface="Lucida Grande"/>
              <a:buChar char="−"/>
              <a:defRPr sz="1800">
                <a:solidFill>
                  <a:schemeClr val="tx1"/>
                </a:solidFill>
                <a:latin typeface="+mn-lt"/>
                <a:ea typeface="MS PGothic" pitchFamily="34" charset="-128"/>
              </a:defRPr>
            </a:lvl4pPr>
            <a:lvl5pPr marL="1371600" indent="-173038" algn="l" rtl="0" eaLnBrk="0" fontAlgn="base" hangingPunct="0">
              <a:spcBef>
                <a:spcPts val="100"/>
              </a:spcBef>
              <a:spcAft>
                <a:spcPct val="0"/>
              </a:spcAft>
              <a:buClr>
                <a:schemeClr val="tx1"/>
              </a:buClr>
              <a:buFont typeface="Arial" panose="020B0604020202020204" pitchFamily="34" charset="0"/>
              <a:buChar char="•"/>
              <a:defRPr sz="1800">
                <a:solidFill>
                  <a:schemeClr val="tx1"/>
                </a:solidFill>
                <a:latin typeface="+mn-lt"/>
                <a:ea typeface="MS PGothic" pitchFamily="34" charset="-128"/>
              </a:defRPr>
            </a:lvl5pPr>
            <a:lvl6pPr marL="1997075" indent="-163513" algn="l" rtl="0" eaLnBrk="1" fontAlgn="base" hangingPunct="1">
              <a:spcBef>
                <a:spcPct val="20000"/>
              </a:spcBef>
              <a:spcAft>
                <a:spcPct val="0"/>
              </a:spcAft>
              <a:buClr>
                <a:schemeClr val="bg1"/>
              </a:buClr>
              <a:buChar char="»"/>
              <a:defRPr sz="1800">
                <a:solidFill>
                  <a:schemeClr val="bg1"/>
                </a:solidFill>
                <a:latin typeface="+mn-lt"/>
                <a:ea typeface="+mn-ea"/>
              </a:defRPr>
            </a:lvl6pPr>
            <a:lvl7pPr marL="2454275" indent="-163513" algn="l" rtl="0" eaLnBrk="1" fontAlgn="base" hangingPunct="1">
              <a:spcBef>
                <a:spcPct val="20000"/>
              </a:spcBef>
              <a:spcAft>
                <a:spcPct val="0"/>
              </a:spcAft>
              <a:buClr>
                <a:schemeClr val="bg1"/>
              </a:buClr>
              <a:buChar char="»"/>
              <a:defRPr sz="1800">
                <a:solidFill>
                  <a:schemeClr val="bg1"/>
                </a:solidFill>
                <a:latin typeface="+mn-lt"/>
                <a:ea typeface="+mn-ea"/>
              </a:defRPr>
            </a:lvl7pPr>
            <a:lvl8pPr marL="2911475" indent="-163513" algn="l" rtl="0" eaLnBrk="1" fontAlgn="base" hangingPunct="1">
              <a:spcBef>
                <a:spcPct val="20000"/>
              </a:spcBef>
              <a:spcAft>
                <a:spcPct val="0"/>
              </a:spcAft>
              <a:buClr>
                <a:schemeClr val="bg1"/>
              </a:buClr>
              <a:buChar char="»"/>
              <a:defRPr sz="1800">
                <a:solidFill>
                  <a:schemeClr val="bg1"/>
                </a:solidFill>
                <a:latin typeface="+mn-lt"/>
                <a:ea typeface="+mn-ea"/>
              </a:defRPr>
            </a:lvl8pPr>
            <a:lvl9pPr marL="3368675" indent="-163513" algn="l" rtl="0" eaLnBrk="1" fontAlgn="base" hangingPunct="1">
              <a:spcBef>
                <a:spcPct val="20000"/>
              </a:spcBef>
              <a:spcAft>
                <a:spcPct val="0"/>
              </a:spcAft>
              <a:buClr>
                <a:schemeClr val="bg1"/>
              </a:buClr>
              <a:buChar char="»"/>
              <a:defRPr sz="1800">
                <a:solidFill>
                  <a:schemeClr val="bg1"/>
                </a:solidFill>
                <a:latin typeface="+mn-lt"/>
                <a:ea typeface="+mn-ea"/>
              </a:defRPr>
            </a:lvl9pPr>
          </a:lstStyle>
          <a:p>
            <a:pPr marL="342900" indent="0" algn="ctr">
              <a:spcBef>
                <a:spcPts val="0"/>
              </a:spcBef>
              <a:buNone/>
            </a:pPr>
            <a:endParaRPr lang="en-US" sz="600" dirty="0">
              <a:solidFill>
                <a:schemeClr val="accent2">
                  <a:lumMod val="20000"/>
                  <a:lumOff val="80000"/>
                </a:schemeClr>
              </a:solidFill>
              <a:latin typeface="Century Gothic" panose="020B0502020202020204" pitchFamily="34" charset="0"/>
            </a:endParaRPr>
          </a:p>
        </p:txBody>
      </p:sp>
      <p:pic>
        <p:nvPicPr>
          <p:cNvPr id="30" name="Picture 1">
            <a:extLst>
              <a:ext uri="{FF2B5EF4-FFF2-40B4-BE49-F238E27FC236}">
                <a16:creationId xmlns:a16="http://schemas.microsoft.com/office/drawing/2014/main" id="{5570775D-1909-408E-A9ED-86BF8629E0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573" y="1017813"/>
            <a:ext cx="8527627" cy="3864176"/>
          </a:xfrm>
          <a:prstGeom prst="rect">
            <a:avLst/>
          </a:prstGeom>
          <a:solidFill>
            <a:schemeClr val="bg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BA676155-041F-44B1-AF96-24C7F2F32F29}"/>
              </a:ext>
            </a:extLst>
          </p:cNvPr>
          <p:cNvSpPr/>
          <p:nvPr/>
        </p:nvSpPr>
        <p:spPr>
          <a:xfrm>
            <a:off x="480908" y="1216798"/>
            <a:ext cx="8148319" cy="3478832"/>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marL="342900" algn="ctr"/>
            <a:endParaRPr lang="en-US" sz="1013" dirty="0">
              <a:latin typeface="Century Gothic" panose="020B0502020202020204" pitchFamily="34" charset="0"/>
            </a:endParaRPr>
          </a:p>
        </p:txBody>
      </p:sp>
      <p:sp>
        <p:nvSpPr>
          <p:cNvPr id="19458" name="Text Box 1"/>
          <p:cNvSpPr txBox="1">
            <a:spLocks noChangeArrowheads="1"/>
          </p:cNvSpPr>
          <p:nvPr/>
        </p:nvSpPr>
        <p:spPr bwMode="auto">
          <a:xfrm>
            <a:off x="1687116" y="4908948"/>
            <a:ext cx="627459"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eaLnBrk="1" hangingPunct="1">
              <a:spcBef>
                <a:spcPct val="0"/>
              </a:spcBef>
              <a:buClr>
                <a:srgbClr val="FFFFFF"/>
              </a:buClr>
              <a:buFontTx/>
              <a:buNone/>
            </a:pPr>
            <a:fld id="{7485A66E-5396-4B41-8E03-023E2D439BC6}" type="slidenum">
              <a:rPr lang="en-GB" altLang="en-US" sz="750">
                <a:solidFill>
                  <a:srgbClr val="FFFFFF"/>
                </a:solidFill>
                <a:ea typeface="SimSun" panose="02010600030101010101" pitchFamily="2" charset="-122"/>
              </a:rPr>
              <a:pPr eaLnBrk="1" hangingPunct="1">
                <a:spcBef>
                  <a:spcPct val="0"/>
                </a:spcBef>
                <a:buClr>
                  <a:srgbClr val="FFFFFF"/>
                </a:buClr>
                <a:buFontTx/>
                <a:buNone/>
              </a:pPr>
              <a:t>9</a:t>
            </a:fld>
            <a:endParaRPr lang="en-GB" altLang="en-US" sz="750">
              <a:solidFill>
                <a:srgbClr val="FFFFFF"/>
              </a:solidFill>
              <a:ea typeface="SimSun" panose="02010600030101010101" pitchFamily="2" charset="-122"/>
            </a:endParaRPr>
          </a:p>
        </p:txBody>
      </p:sp>
      <p:sp>
        <p:nvSpPr>
          <p:cNvPr id="19460" name="Text Box 3"/>
          <p:cNvSpPr txBox="1">
            <a:spLocks noChangeArrowheads="1"/>
          </p:cNvSpPr>
          <p:nvPr/>
        </p:nvSpPr>
        <p:spPr bwMode="auto">
          <a:xfrm>
            <a:off x="6549629" y="4920853"/>
            <a:ext cx="1428750" cy="21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r" eaLnBrk="1" hangingPunct="1">
              <a:lnSpc>
                <a:spcPct val="90000"/>
              </a:lnSpc>
              <a:spcBef>
                <a:spcPct val="0"/>
              </a:spcBef>
              <a:buClrTx/>
              <a:buFontTx/>
              <a:buNone/>
            </a:pPr>
            <a:fld id="{B27D1F3F-923A-4361-AF0C-D4E1D717AE2E}" type="slidenum">
              <a:rPr lang="en-GB" altLang="en-US" sz="900" b="1">
                <a:ea typeface="SimSun" panose="02010600030101010101" pitchFamily="2" charset="-122"/>
              </a:rPr>
              <a:pPr algn="r" eaLnBrk="1" hangingPunct="1">
                <a:lnSpc>
                  <a:spcPct val="90000"/>
                </a:lnSpc>
                <a:spcBef>
                  <a:spcPct val="0"/>
                </a:spcBef>
                <a:buClrTx/>
                <a:buFontTx/>
                <a:buNone/>
              </a:pPr>
              <a:t>9</a:t>
            </a:fld>
            <a:endParaRPr lang="en-GB" altLang="en-US" sz="900" b="1">
              <a:ea typeface="SimSun" panose="02010600030101010101" pitchFamily="2" charset="-122"/>
            </a:endParaRPr>
          </a:p>
        </p:txBody>
      </p:sp>
      <p:sp>
        <p:nvSpPr>
          <p:cNvPr id="12292" name="Text Box 4"/>
          <p:cNvSpPr txBox="1">
            <a:spLocks noChangeArrowheads="1"/>
          </p:cNvSpPr>
          <p:nvPr/>
        </p:nvSpPr>
        <p:spPr bwMode="auto">
          <a:xfrm>
            <a:off x="1527573" y="340531"/>
            <a:ext cx="6330553"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5pPr>
            <a:lvl6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6pPr>
            <a:lvl7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7pPr>
            <a:lvl8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8pPr>
            <a:lvl9pPr defTabSz="457200" fontAlgn="base">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122"/>
              </a:defRPr>
            </a:lvl9pPr>
          </a:lstStyle>
          <a:p>
            <a:pPr>
              <a:lnSpc>
                <a:spcPct val="90000"/>
              </a:lnSpc>
              <a:buClr>
                <a:srgbClr val="375185"/>
              </a:buClr>
              <a:defRPr/>
            </a:pPr>
            <a:r>
              <a:rPr lang="en-GB" sz="1950" dirty="0">
                <a:solidFill>
                  <a:schemeClr val="accent1">
                    <a:lumMod val="50000"/>
                  </a:schemeClr>
                </a:solidFill>
                <a:cs typeface="Arial" charset="0"/>
              </a:rPr>
              <a:t>SPSS – </a:t>
            </a:r>
            <a:r>
              <a:rPr lang="en-GB" sz="1950" dirty="0" err="1">
                <a:solidFill>
                  <a:schemeClr val="accent1">
                    <a:lumMod val="50000"/>
                  </a:schemeClr>
                </a:solidFill>
                <a:cs typeface="Arial" charset="0"/>
              </a:rPr>
              <a:t>Modeler</a:t>
            </a:r>
            <a:r>
              <a:rPr lang="en-GB" sz="1950" dirty="0">
                <a:solidFill>
                  <a:schemeClr val="accent1">
                    <a:lumMod val="50000"/>
                  </a:schemeClr>
                </a:solidFill>
                <a:cs typeface="Arial" charset="0"/>
              </a:rPr>
              <a:t> Premium</a:t>
            </a:r>
          </a:p>
          <a:p>
            <a:pPr>
              <a:lnSpc>
                <a:spcPct val="90000"/>
              </a:lnSpc>
              <a:buClr>
                <a:srgbClr val="375185"/>
              </a:buClr>
              <a:defRPr/>
            </a:pPr>
            <a:r>
              <a:rPr lang="en-GB" sz="1950" dirty="0">
                <a:solidFill>
                  <a:schemeClr val="accent1">
                    <a:lumMod val="50000"/>
                  </a:schemeClr>
                </a:solidFill>
                <a:cs typeface="Arial" charset="0"/>
              </a:rPr>
              <a:t>Natural Language Processor  - Workflow - Details</a:t>
            </a:r>
          </a:p>
        </p:txBody>
      </p:sp>
      <p:sp>
        <p:nvSpPr>
          <p:cNvPr id="19462" name="AutoShape 5"/>
          <p:cNvSpPr>
            <a:spLocks noChangeArrowheads="1"/>
          </p:cNvSpPr>
          <p:nvPr/>
        </p:nvSpPr>
        <p:spPr bwMode="auto">
          <a:xfrm>
            <a:off x="1358503" y="895351"/>
            <a:ext cx="5900738" cy="3727847"/>
          </a:xfrm>
          <a:prstGeom prst="roundRect">
            <a:avLst>
              <a:gd name="adj" fmla="val 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tx1"/>
              </a:buClr>
              <a:buFont typeface="Wingdings" panose="05000000000000000000" pitchFamily="2" charset="2"/>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defRPr sz="1600">
                <a:solidFill>
                  <a:schemeClr val="tx1"/>
                </a:solidFill>
                <a:latin typeface="Arial" panose="020B0604020202020204" pitchFamily="34" charset="0"/>
              </a:defRPr>
            </a:lvl2pPr>
            <a:lvl3pPr marL="1143000" indent="-228600" eaLnBrk="0" hangingPunct="0">
              <a:spcBef>
                <a:spcPct val="20000"/>
              </a:spcBef>
              <a:buClr>
                <a:schemeClr val="tx1"/>
              </a:buClr>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defRPr sz="1400">
                <a:solidFill>
                  <a:schemeClr val="tx1"/>
                </a:solidFill>
                <a:latin typeface="Arial" panose="020B0604020202020204" pitchFamily="34" charset="0"/>
              </a:defRPr>
            </a:lvl4pPr>
            <a:lvl5pPr marL="2057400" indent="-228600" eaLnBrk="0" hangingPunct="0">
              <a:spcBef>
                <a:spcPct val="20000"/>
              </a:spcBef>
              <a:buClr>
                <a:schemeClr val="tx1"/>
              </a:buCl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defRPr>
            </a:lvl9pPr>
          </a:lstStyle>
          <a:p>
            <a:pPr eaLnBrk="1" hangingPunct="1">
              <a:spcBef>
                <a:spcPct val="0"/>
              </a:spcBef>
              <a:buClrTx/>
              <a:buFontTx/>
              <a:buNone/>
            </a:pPr>
            <a:endParaRPr lang="en-US" altLang="en-US" sz="1650">
              <a:solidFill>
                <a:schemeClr val="hlink"/>
              </a:solidFill>
            </a:endParaRPr>
          </a:p>
        </p:txBody>
      </p:sp>
      <p:sp>
        <p:nvSpPr>
          <p:cNvPr id="19463" name="Rectangle 6"/>
          <p:cNvSpPr>
            <a:spLocks noChangeArrowheads="1"/>
          </p:cNvSpPr>
          <p:nvPr/>
        </p:nvSpPr>
        <p:spPr bwMode="auto">
          <a:xfrm>
            <a:off x="1679972" y="850106"/>
            <a:ext cx="5694759" cy="362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8138" indent="-338138" eaLnBrk="0" hangingPunct="0">
              <a:spcBef>
                <a:spcPct val="20000"/>
              </a:spcBef>
              <a:buClr>
                <a:schemeClr val="tx1"/>
              </a:buClr>
              <a:buFont typeface="Wingdings" panose="05000000000000000000" pitchFamily="2" charset="2"/>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200">
                <a:solidFill>
                  <a:schemeClr val="tx1"/>
                </a:solidFill>
                <a:latin typeface="Arial" panose="020B0604020202020204" pitchFamily="34" charset="0"/>
              </a:defRPr>
            </a:lvl9pPr>
          </a:lstStyle>
          <a:p>
            <a:pPr eaLnBrk="1" hangingPunct="1">
              <a:lnSpc>
                <a:spcPct val="95000"/>
              </a:lnSpc>
              <a:spcBef>
                <a:spcPct val="0"/>
              </a:spcBef>
              <a:buClr>
                <a:srgbClr val="808080"/>
              </a:buClr>
              <a:buSzPct val="80000"/>
              <a:buFontTx/>
              <a:buNone/>
            </a:pPr>
            <a:r>
              <a:rPr lang="en-GB" altLang="en-US" sz="2100">
                <a:solidFill>
                  <a:srgbClr val="808080"/>
                </a:solidFill>
              </a:rPr>
              <a:t> </a:t>
            </a:r>
          </a:p>
        </p:txBody>
      </p:sp>
      <p:grpSp>
        <p:nvGrpSpPr>
          <p:cNvPr id="19464" name="Group 29"/>
          <p:cNvGrpSpPr>
            <a:grpSpLocks/>
          </p:cNvGrpSpPr>
          <p:nvPr/>
        </p:nvGrpSpPr>
        <p:grpSpPr bwMode="auto">
          <a:xfrm>
            <a:off x="1581150" y="1649016"/>
            <a:ext cx="5847160" cy="2874169"/>
            <a:chOff x="431800" y="2046288"/>
            <a:chExt cx="7796213" cy="3832225"/>
          </a:xfrm>
        </p:grpSpPr>
        <p:sp>
          <p:nvSpPr>
            <p:cNvPr id="19466" name="Rectangle 7"/>
            <p:cNvSpPr>
              <a:spLocks noChangeArrowheads="1"/>
            </p:cNvSpPr>
            <p:nvPr/>
          </p:nvSpPr>
          <p:spPr bwMode="auto">
            <a:xfrm>
              <a:off x="512763" y="4048125"/>
              <a:ext cx="1054100" cy="735013"/>
            </a:xfrm>
            <a:prstGeom prst="rect">
              <a:avLst/>
            </a:prstGeom>
            <a:solidFill>
              <a:srgbClr val="7889FB"/>
            </a:solidFill>
            <a:ln w="9360">
              <a:solidFill>
                <a:srgbClr val="000000"/>
              </a:solidFill>
              <a:miter lim="800000"/>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a:solidFill>
                    <a:schemeClr val="tx1"/>
                  </a:solidFill>
                </a:rPr>
                <a:t>Exclusion</a:t>
              </a:r>
            </a:p>
          </p:txBody>
        </p:sp>
        <p:sp>
          <p:nvSpPr>
            <p:cNvPr id="19467" name="Rectangle 8"/>
            <p:cNvSpPr>
              <a:spLocks noChangeArrowheads="1"/>
            </p:cNvSpPr>
            <p:nvPr/>
          </p:nvSpPr>
          <p:spPr bwMode="auto">
            <a:xfrm>
              <a:off x="5083175" y="4040188"/>
              <a:ext cx="1090613" cy="679450"/>
            </a:xfrm>
            <a:prstGeom prst="rect">
              <a:avLst/>
            </a:prstGeom>
            <a:solidFill>
              <a:srgbClr val="7889FB"/>
            </a:solidFill>
            <a:ln w="9360">
              <a:solidFill>
                <a:srgbClr val="000000"/>
              </a:solidFill>
              <a:miter lim="800000"/>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a:solidFill>
                    <a:schemeClr val="tx1"/>
                  </a:solidFill>
                </a:rPr>
                <a:t>Indexing</a:t>
              </a:r>
            </a:p>
          </p:txBody>
        </p:sp>
        <p:sp>
          <p:nvSpPr>
            <p:cNvPr id="19468" name="Rectangle 10"/>
            <p:cNvSpPr>
              <a:spLocks noChangeArrowheads="1"/>
            </p:cNvSpPr>
            <p:nvPr/>
          </p:nvSpPr>
          <p:spPr bwMode="auto">
            <a:xfrm>
              <a:off x="6097588" y="2101850"/>
              <a:ext cx="1487487" cy="842963"/>
            </a:xfrm>
            <a:prstGeom prst="rect">
              <a:avLst/>
            </a:prstGeom>
            <a:solidFill>
              <a:srgbClr val="7889FB"/>
            </a:solidFill>
            <a:ln w="9360">
              <a:solidFill>
                <a:srgbClr val="000000"/>
              </a:solidFill>
              <a:miter lim="800000"/>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a:solidFill>
                    <a:schemeClr val="tx1"/>
                  </a:solidFill>
                </a:rPr>
                <a:t>Forcing</a:t>
              </a:r>
              <a:br>
                <a:rPr lang="en-GB" altLang="en-US" sz="1050">
                  <a:solidFill>
                    <a:schemeClr val="tx1"/>
                  </a:solidFill>
                </a:rPr>
              </a:br>
              <a:r>
                <a:rPr lang="en-GB" altLang="en-US" sz="1050">
                  <a:solidFill>
                    <a:schemeClr val="tx1"/>
                  </a:solidFill>
                </a:rPr>
                <a:t>+</a:t>
              </a:r>
              <a:br>
                <a:rPr lang="en-GB" altLang="en-US" sz="1050">
                  <a:solidFill>
                    <a:schemeClr val="hlink"/>
                  </a:solidFill>
                </a:rPr>
              </a:br>
              <a:r>
                <a:rPr lang="en-GB" altLang="en-US" sz="1050">
                  <a:solidFill>
                    <a:schemeClr val="tx1"/>
                  </a:solidFill>
                </a:rPr>
                <a:t>Extraction</a:t>
              </a:r>
            </a:p>
          </p:txBody>
        </p:sp>
        <p:sp>
          <p:nvSpPr>
            <p:cNvPr id="19469" name="Rectangle 11"/>
            <p:cNvSpPr>
              <a:spLocks noChangeArrowheads="1"/>
            </p:cNvSpPr>
            <p:nvPr/>
          </p:nvSpPr>
          <p:spPr bwMode="auto">
            <a:xfrm>
              <a:off x="4110038" y="2073275"/>
              <a:ext cx="1700212" cy="884238"/>
            </a:xfrm>
            <a:prstGeom prst="rect">
              <a:avLst/>
            </a:prstGeom>
            <a:solidFill>
              <a:srgbClr val="7889FB"/>
            </a:solidFill>
            <a:ln w="9360">
              <a:solidFill>
                <a:srgbClr val="000000"/>
              </a:solidFill>
              <a:miter lim="800000"/>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a:solidFill>
                    <a:schemeClr val="tx1"/>
                  </a:solidFill>
                </a:rPr>
                <a:t>Text </a:t>
              </a:r>
              <a:br>
                <a:rPr lang="en-GB" altLang="en-US" sz="1050">
                  <a:solidFill>
                    <a:schemeClr val="hlink"/>
                  </a:solidFill>
                </a:rPr>
              </a:br>
              <a:r>
                <a:rPr lang="en-GB" altLang="en-US" sz="1050">
                  <a:solidFill>
                    <a:schemeClr val="tx1"/>
                  </a:solidFill>
                </a:rPr>
                <a:t>Pre-processing</a:t>
              </a:r>
            </a:p>
          </p:txBody>
        </p:sp>
        <p:sp>
          <p:nvSpPr>
            <p:cNvPr id="19470" name="Rectangle 12"/>
            <p:cNvSpPr>
              <a:spLocks noChangeArrowheads="1"/>
            </p:cNvSpPr>
            <p:nvPr/>
          </p:nvSpPr>
          <p:spPr bwMode="auto">
            <a:xfrm>
              <a:off x="1786731" y="2060575"/>
              <a:ext cx="1852613" cy="884238"/>
            </a:xfrm>
            <a:prstGeom prst="rect">
              <a:avLst/>
            </a:prstGeom>
            <a:solidFill>
              <a:srgbClr val="7889FB"/>
            </a:solidFill>
            <a:ln w="9360">
              <a:solidFill>
                <a:srgbClr val="000000"/>
              </a:solidFill>
              <a:miter lim="800000"/>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a:solidFill>
                    <a:schemeClr val="tx1"/>
                  </a:solidFill>
                </a:rPr>
                <a:t>File </a:t>
              </a:r>
              <a:br>
                <a:rPr lang="en-GB" altLang="en-US" sz="1050">
                  <a:solidFill>
                    <a:schemeClr val="hlink"/>
                  </a:solidFill>
                </a:rPr>
              </a:br>
              <a:r>
                <a:rPr lang="en-GB" altLang="en-US" sz="1050">
                  <a:solidFill>
                    <a:schemeClr val="tx1"/>
                  </a:solidFill>
                </a:rPr>
                <a:t>Pre-processing</a:t>
              </a:r>
            </a:p>
          </p:txBody>
        </p:sp>
        <p:sp>
          <p:nvSpPr>
            <p:cNvPr id="19471" name="AutoShape 13"/>
            <p:cNvSpPr>
              <a:spLocks noChangeArrowheads="1"/>
            </p:cNvSpPr>
            <p:nvPr/>
          </p:nvSpPr>
          <p:spPr bwMode="auto">
            <a:xfrm>
              <a:off x="6351588" y="4033838"/>
              <a:ext cx="1876425" cy="647700"/>
            </a:xfrm>
            <a:prstGeom prst="foldedCorner">
              <a:avLst>
                <a:gd name="adj" fmla="val 12500"/>
              </a:avLst>
            </a:prstGeom>
            <a:solidFill>
              <a:srgbClr val="D18213"/>
            </a:solidFill>
            <a:ln w="9360">
              <a:solidFill>
                <a:srgbClr val="000000"/>
              </a:solidFill>
              <a:round/>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a:solidFill>
                    <a:schemeClr val="tx1"/>
                  </a:solidFill>
                </a:rPr>
                <a:t>Extracted concepts</a:t>
              </a:r>
            </a:p>
          </p:txBody>
        </p:sp>
        <p:sp>
          <p:nvSpPr>
            <p:cNvPr id="19472" name="AutoShape 14"/>
            <p:cNvSpPr>
              <a:spLocks noChangeArrowheads="1"/>
            </p:cNvSpPr>
            <p:nvPr/>
          </p:nvSpPr>
          <p:spPr bwMode="auto">
            <a:xfrm>
              <a:off x="431800" y="2046288"/>
              <a:ext cx="1030288" cy="952500"/>
            </a:xfrm>
            <a:prstGeom prst="flowChartMultidocument">
              <a:avLst/>
            </a:prstGeom>
            <a:solidFill>
              <a:srgbClr val="D18213"/>
            </a:solidFill>
            <a:ln w="9360">
              <a:solidFill>
                <a:srgbClr val="000000"/>
              </a:solidFill>
              <a:miter lim="800000"/>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dirty="0">
                  <a:solidFill>
                    <a:schemeClr val="tx1"/>
                  </a:solidFill>
                </a:rPr>
                <a:t>Input text</a:t>
              </a:r>
            </a:p>
            <a:p>
              <a:pPr algn="ctr" eaLnBrk="1" hangingPunct="1">
                <a:lnSpc>
                  <a:spcPct val="101000"/>
                </a:lnSpc>
                <a:spcBef>
                  <a:spcPct val="0"/>
                </a:spcBef>
                <a:buClrTx/>
                <a:buFontTx/>
                <a:buNone/>
              </a:pPr>
              <a:r>
                <a:rPr lang="en-GB" altLang="en-US" sz="1050" dirty="0">
                  <a:solidFill>
                    <a:schemeClr val="tx1"/>
                  </a:solidFill>
                </a:rPr>
                <a:t>(Corpus)</a:t>
              </a:r>
            </a:p>
          </p:txBody>
        </p:sp>
        <p:sp>
          <p:nvSpPr>
            <p:cNvPr id="19473" name="Rectangle 15"/>
            <p:cNvSpPr>
              <a:spLocks noChangeArrowheads="1"/>
            </p:cNvSpPr>
            <p:nvPr/>
          </p:nvSpPr>
          <p:spPr bwMode="auto">
            <a:xfrm>
              <a:off x="2017713" y="4029075"/>
              <a:ext cx="1019175" cy="773113"/>
            </a:xfrm>
            <a:prstGeom prst="rect">
              <a:avLst/>
            </a:prstGeom>
            <a:solidFill>
              <a:srgbClr val="7889FB"/>
            </a:solidFill>
            <a:ln w="9360">
              <a:solidFill>
                <a:srgbClr val="000000"/>
              </a:solidFill>
              <a:miter lim="800000"/>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a:solidFill>
                    <a:schemeClr val="tx1"/>
                  </a:solidFill>
                </a:rPr>
                <a:t>Typing</a:t>
              </a:r>
            </a:p>
          </p:txBody>
        </p:sp>
        <p:sp>
          <p:nvSpPr>
            <p:cNvPr id="19474" name="AutoShape 16"/>
            <p:cNvSpPr>
              <a:spLocks noChangeArrowheads="1"/>
            </p:cNvSpPr>
            <p:nvPr/>
          </p:nvSpPr>
          <p:spPr bwMode="auto">
            <a:xfrm>
              <a:off x="6678613" y="5230813"/>
              <a:ext cx="1322387" cy="647700"/>
            </a:xfrm>
            <a:prstGeom prst="foldedCorner">
              <a:avLst>
                <a:gd name="adj" fmla="val 12500"/>
              </a:avLst>
            </a:prstGeom>
            <a:solidFill>
              <a:srgbClr val="D18213"/>
            </a:solidFill>
            <a:ln w="9360">
              <a:solidFill>
                <a:srgbClr val="000000"/>
              </a:solidFill>
              <a:round/>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a:solidFill>
                    <a:schemeClr val="tx1"/>
                  </a:solidFill>
                </a:rPr>
                <a:t>TLA</a:t>
              </a:r>
              <a:r>
                <a:rPr lang="en-GB" altLang="en-US" sz="1050">
                  <a:solidFill>
                    <a:schemeClr val="hlink"/>
                  </a:solidFill>
                </a:rPr>
                <a:t> </a:t>
              </a:r>
              <a:r>
                <a:rPr lang="en-GB" altLang="en-US" sz="1050">
                  <a:solidFill>
                    <a:schemeClr val="tx1"/>
                  </a:solidFill>
                </a:rPr>
                <a:t>patterns</a:t>
              </a:r>
            </a:p>
            <a:p>
              <a:pPr algn="ctr" eaLnBrk="1" hangingPunct="1">
                <a:lnSpc>
                  <a:spcPct val="101000"/>
                </a:lnSpc>
                <a:spcBef>
                  <a:spcPct val="0"/>
                </a:spcBef>
                <a:buClrTx/>
                <a:buFontTx/>
                <a:buNone/>
              </a:pPr>
              <a:r>
                <a:rPr lang="en-GB" altLang="en-US" sz="1050">
                  <a:solidFill>
                    <a:schemeClr val="tx1"/>
                  </a:solidFill>
                </a:rPr>
                <a:t>Categories</a:t>
              </a:r>
            </a:p>
          </p:txBody>
        </p:sp>
        <p:sp>
          <p:nvSpPr>
            <p:cNvPr id="19475" name="Rectangle 17"/>
            <p:cNvSpPr>
              <a:spLocks noChangeArrowheads="1"/>
            </p:cNvSpPr>
            <p:nvPr/>
          </p:nvSpPr>
          <p:spPr bwMode="auto">
            <a:xfrm>
              <a:off x="3500438" y="4027488"/>
              <a:ext cx="1123950" cy="735012"/>
            </a:xfrm>
            <a:prstGeom prst="rect">
              <a:avLst/>
            </a:prstGeom>
            <a:solidFill>
              <a:srgbClr val="7889FB"/>
            </a:solidFill>
            <a:ln w="9360">
              <a:solidFill>
                <a:srgbClr val="000000"/>
              </a:solidFill>
              <a:miter lim="800000"/>
              <a:headEnd/>
              <a:tailEnd/>
            </a:ln>
          </p:spPr>
          <p:txBody>
            <a:bodyPr wrap="none" anchor="ctr"/>
            <a:lstStyle>
              <a:lvl1pPr eaLnBrk="0" hangingPunct="0">
                <a:spcBef>
                  <a:spcPct val="2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defRPr>
              </a:lvl1pPr>
              <a:lvl2pPr marL="742950" indent="-28575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3pPr>
              <a:lvl4pPr marL="1600200" indent="-228600" eaLnBrk="0" hangingPunct="0">
                <a:spcBef>
                  <a:spcPct val="20000"/>
                </a:spcBef>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defRPr>
              </a:lvl4pPr>
              <a:lvl5pPr marL="2057400" indent="-228600" eaLnBrk="0" hangingPunct="0">
                <a:spcBef>
                  <a:spcPct val="20000"/>
                </a:spcBef>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anose="020B0604020202020204" pitchFamily="34" charset="0"/>
                </a:defRPr>
              </a:lvl9pPr>
            </a:lstStyle>
            <a:p>
              <a:pPr algn="ctr" eaLnBrk="1" hangingPunct="1">
                <a:lnSpc>
                  <a:spcPct val="101000"/>
                </a:lnSpc>
                <a:spcBef>
                  <a:spcPct val="0"/>
                </a:spcBef>
                <a:buClrTx/>
                <a:buFontTx/>
                <a:buNone/>
              </a:pPr>
              <a:r>
                <a:rPr lang="en-GB" altLang="en-US" sz="1050">
                  <a:solidFill>
                    <a:schemeClr val="tx1"/>
                  </a:solidFill>
                </a:rPr>
                <a:t>Grouping</a:t>
              </a:r>
            </a:p>
          </p:txBody>
        </p:sp>
        <p:sp>
          <p:nvSpPr>
            <p:cNvPr id="19476" name="Line 18"/>
            <p:cNvSpPr>
              <a:spLocks noChangeShapeType="1"/>
            </p:cNvSpPr>
            <p:nvPr/>
          </p:nvSpPr>
          <p:spPr bwMode="auto">
            <a:xfrm>
              <a:off x="3616325" y="2535238"/>
              <a:ext cx="512763" cy="1587"/>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13"/>
            </a:p>
          </p:txBody>
        </p:sp>
        <p:sp>
          <p:nvSpPr>
            <p:cNvPr id="19477" name="Line 19"/>
            <p:cNvSpPr>
              <a:spLocks noChangeShapeType="1"/>
            </p:cNvSpPr>
            <p:nvPr/>
          </p:nvSpPr>
          <p:spPr bwMode="auto">
            <a:xfrm>
              <a:off x="5818188" y="2549525"/>
              <a:ext cx="263525" cy="142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13"/>
            </a:p>
          </p:txBody>
        </p:sp>
        <p:sp>
          <p:nvSpPr>
            <p:cNvPr id="19478" name="Line 20"/>
            <p:cNvSpPr>
              <a:spLocks noChangeShapeType="1"/>
            </p:cNvSpPr>
            <p:nvPr/>
          </p:nvSpPr>
          <p:spPr bwMode="auto">
            <a:xfrm>
              <a:off x="1550988" y="4419600"/>
              <a:ext cx="471487" cy="15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13"/>
            </a:p>
          </p:txBody>
        </p:sp>
        <p:sp>
          <p:nvSpPr>
            <p:cNvPr id="19479" name="Line 21"/>
            <p:cNvSpPr>
              <a:spLocks noChangeShapeType="1"/>
            </p:cNvSpPr>
            <p:nvPr/>
          </p:nvSpPr>
          <p:spPr bwMode="auto">
            <a:xfrm>
              <a:off x="3048000" y="4419600"/>
              <a:ext cx="442913" cy="15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13"/>
            </a:p>
          </p:txBody>
        </p:sp>
        <p:sp>
          <p:nvSpPr>
            <p:cNvPr id="19480" name="Line 22"/>
            <p:cNvSpPr>
              <a:spLocks noChangeShapeType="1"/>
            </p:cNvSpPr>
            <p:nvPr/>
          </p:nvSpPr>
          <p:spPr bwMode="auto">
            <a:xfrm flipV="1">
              <a:off x="4613275" y="4400550"/>
              <a:ext cx="485775" cy="23813"/>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13"/>
            </a:p>
          </p:txBody>
        </p:sp>
        <p:sp>
          <p:nvSpPr>
            <p:cNvPr id="19481" name="Line 23"/>
            <p:cNvSpPr>
              <a:spLocks noChangeShapeType="1"/>
            </p:cNvSpPr>
            <p:nvPr/>
          </p:nvSpPr>
          <p:spPr bwMode="auto">
            <a:xfrm flipV="1">
              <a:off x="6192838" y="4373563"/>
              <a:ext cx="193675" cy="36512"/>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13"/>
            </a:p>
          </p:txBody>
        </p:sp>
        <p:sp>
          <p:nvSpPr>
            <p:cNvPr id="19482" name="Line 25"/>
            <p:cNvSpPr>
              <a:spLocks noChangeShapeType="1"/>
            </p:cNvSpPr>
            <p:nvPr/>
          </p:nvSpPr>
          <p:spPr bwMode="auto">
            <a:xfrm>
              <a:off x="7273925" y="4683125"/>
              <a:ext cx="1588" cy="581025"/>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13"/>
            </a:p>
          </p:txBody>
        </p:sp>
        <p:cxnSp>
          <p:nvCxnSpPr>
            <p:cNvPr id="19483" name="AutoShape 26"/>
            <p:cNvCxnSpPr>
              <a:cxnSpLocks noChangeShapeType="1"/>
            </p:cNvCxnSpPr>
            <p:nvPr/>
          </p:nvCxnSpPr>
          <p:spPr bwMode="auto">
            <a:xfrm flipH="1">
              <a:off x="508000" y="2524125"/>
              <a:ext cx="7081838" cy="1892300"/>
            </a:xfrm>
            <a:prstGeom prst="bentConnector5">
              <a:avLst>
                <a:gd name="adj1" fmla="val -3218"/>
                <a:gd name="adj2" fmla="val 51301"/>
                <a:gd name="adj3" fmla="val 103218"/>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sp>
          <p:nvSpPr>
            <p:cNvPr id="19484" name="Line 27"/>
            <p:cNvSpPr>
              <a:spLocks noChangeShapeType="1"/>
            </p:cNvSpPr>
            <p:nvPr/>
          </p:nvSpPr>
          <p:spPr bwMode="auto">
            <a:xfrm>
              <a:off x="1468438" y="2508250"/>
              <a:ext cx="333375" cy="15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13"/>
            </a:p>
          </p:txBody>
        </p:sp>
      </p:grpSp>
    </p:spTree>
    <p:extLst>
      <p:ext uri="{BB962C8B-B14F-4D97-AF65-F5344CB8AC3E}">
        <p14:creationId xmlns:p14="http://schemas.microsoft.com/office/powerpoint/2010/main" val="840886631"/>
      </p:ext>
    </p:extLst>
  </p:cSld>
  <p:clrMapOvr>
    <a:masterClrMapping/>
  </p:clrMapOvr>
  <p:transition/>
</p:sld>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9D0A33B2-E3C2-4B44-9705-B61D36DE01EA}"/>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DEE17116-BC68-9249-A1BD-365EEF115E80}"/>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C250592C-99A3-144D-A544-64494AAEA5F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76280</TotalTime>
  <Words>9981</Words>
  <Application>Microsoft Office PowerPoint</Application>
  <PresentationFormat>On-screen Show (16:9)</PresentationFormat>
  <Paragraphs>1009</Paragraphs>
  <Slides>47</Slides>
  <Notes>39</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47</vt:i4>
      </vt:variant>
    </vt:vector>
  </HeadingPairs>
  <TitlesOfParts>
    <vt:vector size="64" baseType="lpstr">
      <vt:lpstr>Arial</vt:lpstr>
      <vt:lpstr>Calibri</vt:lpstr>
      <vt:lpstr>Century Gothic</vt:lpstr>
      <vt:lpstr>Courier New</vt:lpstr>
      <vt:lpstr>IBM Plex Sans</vt:lpstr>
      <vt:lpstr>IBM Plex Sans ExtraLight</vt:lpstr>
      <vt:lpstr>IBM Plex Sans Light</vt:lpstr>
      <vt:lpstr>IBM Plex Sans Medium</vt:lpstr>
      <vt:lpstr>IBM Plex Sans SemiBold</vt:lpstr>
      <vt:lpstr>IBM Plex Sans Thin</vt:lpstr>
      <vt:lpstr>Times New Roman</vt:lpstr>
      <vt:lpstr>Wingdings</vt:lpstr>
      <vt:lpstr>blk_background_2017</vt:lpstr>
      <vt:lpstr>dk_blu_background_2017</vt:lpstr>
      <vt:lpstr>gry_background_2017</vt:lpstr>
      <vt:lpstr>wht_background_2017</vt:lpstr>
      <vt:lpstr>Photo Editor Photo</vt:lpstr>
      <vt:lpstr>PowerPoint Presentation</vt:lpstr>
      <vt:lpstr>PowerPoint Presentation</vt:lpstr>
      <vt:lpstr>PowerPoint Presentation</vt:lpstr>
      <vt:lpstr>Purpose of todays meeting:</vt:lpstr>
      <vt:lpstr>CRISP-DM - the data mining process methodology that describes commonly used approaches that data mining experts use to tackle business problems.</vt:lpstr>
      <vt:lpstr>CRISP-DM - the data mining process methodology that describes commonly used approaches that data mining experts use to tackle business problems.</vt:lpstr>
      <vt:lpstr>A Classic NLP Engine designed to turn unstructured data into structured data to create Independent Variables for Predictive Analytics and Machine Learning Models.</vt:lpstr>
      <vt:lpstr>PowerPoint Presentation</vt:lpstr>
      <vt:lpstr>PowerPoint Presentation</vt:lpstr>
      <vt:lpstr>PowerPoint Presentation</vt:lpstr>
      <vt:lpstr>PowerPoint Presentation</vt:lpstr>
      <vt:lpstr>About Category Descriptors…</vt:lpstr>
      <vt:lpstr>PowerPoint Presentation</vt:lpstr>
      <vt:lpstr>What is Text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Landscape</vt:lpstr>
      <vt:lpstr>Open Source Landscape</vt:lpstr>
      <vt:lpstr>IBM Text Analytics Portfolio</vt:lpstr>
      <vt:lpstr>IBM Text Analytics Portfolio</vt:lpstr>
      <vt:lpstr>PowerPoint Presentation</vt:lpstr>
      <vt:lpstr>PowerPoint Presentation</vt:lpstr>
      <vt:lpstr>Text Analytics Labs</vt:lpstr>
      <vt:lpstr>PowerPoint Presentation</vt:lpstr>
      <vt:lpstr>PowerPoint Presentation</vt:lpstr>
      <vt:lpstr>PowerPoint Presentation</vt:lpstr>
      <vt:lpstr>Text Analytics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Leading Competitors</vt:lpstr>
      <vt:lpstr>Features Landscape</vt:lpstr>
      <vt:lpstr>Strengths &amp; Weaknesses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John Chaves Chaves</dc:creator>
  <cp:keywords/>
  <dc:description/>
  <cp:lastModifiedBy>Steven Reeves</cp:lastModifiedBy>
  <cp:revision>362</cp:revision>
  <dcterms:created xsi:type="dcterms:W3CDTF">2019-11-06T13:10:05Z</dcterms:created>
  <dcterms:modified xsi:type="dcterms:W3CDTF">2021-01-08T20:02:25Z</dcterms:modified>
  <cp:category/>
</cp:coreProperties>
</file>